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4630400" cy="8229600"/>
  <p:notesSz cx="8229600" cy="14630400"/>
  <p:custDataLst>
    <p:tags r:id="rId28"/>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p:cNvPicPr>
            <a:picLocks noChangeAspect="1"/>
          </p:cNvPicPr>
          <p:nvPr/>
        </p:nvPicPr>
        <p:blipFill>
          <a:blip r:embed="rId2"/>
          <a:stretch>
            <a:fillRect/>
          </a:stretch>
        </p:blipFill>
        <p:spPr>
          <a:xfrm>
            <a:off x="9151620" y="207050"/>
            <a:ext cx="5486400" cy="7815501"/>
          </a:xfrm>
          <a:prstGeom prst="rect">
            <a:avLst/>
          </a:prstGeom>
        </p:spPr>
      </p:pic>
      <p:sp>
        <p:nvSpPr>
          <p:cNvPr id="5" name="Text 1"/>
          <p:cNvSpPr/>
          <p:nvPr/>
        </p:nvSpPr>
        <p:spPr>
          <a:xfrm>
            <a:off x="704017" y="783511"/>
            <a:ext cx="7591187" cy="2678906"/>
          </a:xfrm>
          <a:prstGeom prst="rect">
            <a:avLst/>
          </a:prstGeom>
          <a:noFill/>
        </p:spPr>
        <p:txBody>
          <a:bodyPr wrap="square" rtlCol="0" anchor="t"/>
          <a:lstStyle/>
          <a:p>
            <a:pPr marL="0" indent="0">
              <a:lnSpc>
                <a:spcPts val="7030"/>
              </a:lnSpc>
              <a:buNone/>
            </a:pPr>
            <a:r>
              <a:rPr lang="en-US" sz="5625" b="1" dirty="0">
                <a:solidFill>
                  <a:srgbClr val="396AF1"/>
                </a:solidFill>
                <a:latin typeface="Barlow" pitchFamily="34" charset="0"/>
                <a:ea typeface="Barlow" pitchFamily="34" charset="-122"/>
                <a:cs typeface="Barlow" pitchFamily="34" charset="-120"/>
              </a:rPr>
              <a:t>Time Series Analysis of Hong Kong Transportation Stocks</a:t>
            </a:r>
            <a:endParaRPr lang="en-US" sz="5625" dirty="0"/>
          </a:p>
        </p:txBody>
      </p:sp>
      <p:sp>
        <p:nvSpPr>
          <p:cNvPr id="6" name="Text 2"/>
          <p:cNvSpPr/>
          <p:nvPr/>
        </p:nvSpPr>
        <p:spPr>
          <a:xfrm>
            <a:off x="776407" y="4947047"/>
            <a:ext cx="7591187" cy="1324928"/>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 This presentation will explore the time series analysis of three key transportation stocks in Hong Kong: 冠忠 (0306.HK), MTR (0066.HK), and 载通 (0062.HK). We will dive into the data, modeling, and forecasting to gain insights into the performance of these important industry players.</a:t>
            </a:r>
            <a:endParaRPr lang="en-US" sz="16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1064419"/>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Model Estimation</a:t>
            </a:r>
            <a:endParaRPr lang="en-US" sz="4075" dirty="0"/>
          </a:p>
        </p:txBody>
      </p:sp>
      <p:sp>
        <p:nvSpPr>
          <p:cNvPr id="5" name="Text 2"/>
          <p:cNvSpPr/>
          <p:nvPr/>
        </p:nvSpPr>
        <p:spPr>
          <a:xfrm>
            <a:off x="776526" y="2022038"/>
            <a:ext cx="13077349"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After selecting the optimal model order, the next step is to estimate the model parameters. We will use the maximum likelihood estimation method to estimate the parameters of our ARIMA models. This will allow us to make accurate forecasts of the Hong Kong transportation stocks.</a:t>
            </a:r>
            <a:endParaRPr lang="en-US" sz="1630" dirty="0"/>
          </a:p>
        </p:txBody>
      </p:sp>
      <p:sp>
        <p:nvSpPr>
          <p:cNvPr id="6" name="Text 3"/>
          <p:cNvSpPr/>
          <p:nvPr/>
        </p:nvSpPr>
        <p:spPr>
          <a:xfrm>
            <a:off x="983575" y="3380423"/>
            <a:ext cx="285142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Stock</a:t>
            </a:r>
            <a:endParaRPr lang="en-US" sz="1630" dirty="0"/>
          </a:p>
        </p:txBody>
      </p:sp>
      <p:sp>
        <p:nvSpPr>
          <p:cNvPr id="7" name="Text 4"/>
          <p:cNvSpPr/>
          <p:nvPr/>
        </p:nvSpPr>
        <p:spPr>
          <a:xfrm>
            <a:off x="4256723" y="3380423"/>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Model</a:t>
            </a:r>
            <a:endParaRPr lang="en-US" sz="1630" dirty="0"/>
          </a:p>
        </p:txBody>
      </p:sp>
      <p:sp>
        <p:nvSpPr>
          <p:cNvPr id="8" name="Text 5"/>
          <p:cNvSpPr/>
          <p:nvPr/>
        </p:nvSpPr>
        <p:spPr>
          <a:xfrm>
            <a:off x="7526060" y="3380423"/>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MA1</a:t>
            </a:r>
            <a:endParaRPr lang="en-US" sz="1630" dirty="0"/>
          </a:p>
        </p:txBody>
      </p:sp>
      <p:sp>
        <p:nvSpPr>
          <p:cNvPr id="9" name="Text 6"/>
          <p:cNvSpPr/>
          <p:nvPr/>
        </p:nvSpPr>
        <p:spPr>
          <a:xfrm>
            <a:off x="10795397" y="3380423"/>
            <a:ext cx="285142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Intercept</a:t>
            </a:r>
            <a:endParaRPr lang="en-US" sz="1630" dirty="0"/>
          </a:p>
        </p:txBody>
      </p:sp>
      <p:sp>
        <p:nvSpPr>
          <p:cNvPr id="10" name="Shape 7"/>
          <p:cNvSpPr/>
          <p:nvPr/>
        </p:nvSpPr>
        <p:spPr>
          <a:xfrm>
            <a:off x="776526" y="3843457"/>
            <a:ext cx="13077349" cy="905351"/>
          </a:xfrm>
          <a:prstGeom prst="rect">
            <a:avLst/>
          </a:prstGeom>
          <a:solidFill>
            <a:srgbClr val="4B54FF">
              <a:alpha val="5000"/>
            </a:srgbClr>
          </a:solidFill>
        </p:spPr>
      </p:sp>
      <p:sp>
        <p:nvSpPr>
          <p:cNvPr id="11" name="Text 8"/>
          <p:cNvSpPr/>
          <p:nvPr/>
        </p:nvSpPr>
        <p:spPr>
          <a:xfrm>
            <a:off x="983575" y="3975259"/>
            <a:ext cx="285142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冠忠</a:t>
            </a:r>
            <a:endParaRPr lang="en-US" sz="1630" dirty="0"/>
          </a:p>
        </p:txBody>
      </p:sp>
      <p:sp>
        <p:nvSpPr>
          <p:cNvPr id="12" name="Text 9"/>
          <p:cNvSpPr/>
          <p:nvPr/>
        </p:nvSpPr>
        <p:spPr>
          <a:xfrm>
            <a:off x="4256723" y="3975259"/>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ARIMA(0,0,1)</a:t>
            </a:r>
            <a:endParaRPr lang="en-US" sz="1630" dirty="0"/>
          </a:p>
        </p:txBody>
      </p:sp>
      <p:sp>
        <p:nvSpPr>
          <p:cNvPr id="13" name="Shape 10"/>
          <p:cNvSpPr/>
          <p:nvPr/>
        </p:nvSpPr>
        <p:spPr>
          <a:xfrm>
            <a:off x="7526060" y="3975259"/>
            <a:ext cx="2847618" cy="641747"/>
          </a:xfrm>
          <a:prstGeom prst="roundRect">
            <a:avLst>
              <a:gd name="adj" fmla="val 38718"/>
            </a:avLst>
          </a:prstGeom>
          <a:solidFill>
            <a:srgbClr val="E5E7FF"/>
          </a:solidFill>
        </p:spPr>
      </p:sp>
      <p:sp>
        <p:nvSpPr>
          <p:cNvPr id="14" name="Shape 11"/>
          <p:cNvSpPr/>
          <p:nvPr/>
        </p:nvSpPr>
        <p:spPr>
          <a:xfrm>
            <a:off x="7515820" y="3975259"/>
            <a:ext cx="2868097" cy="641747"/>
          </a:xfrm>
          <a:prstGeom prst="roundRect">
            <a:avLst>
              <a:gd name="adj" fmla="val 4840"/>
            </a:avLst>
          </a:prstGeom>
          <a:solidFill>
            <a:srgbClr val="E5E7FF"/>
          </a:solidFill>
        </p:spPr>
      </p:sp>
      <p:sp>
        <p:nvSpPr>
          <p:cNvPr id="15" name="Text 12"/>
          <p:cNvSpPr/>
          <p:nvPr/>
        </p:nvSpPr>
        <p:spPr>
          <a:xfrm>
            <a:off x="7722870" y="4130516"/>
            <a:ext cx="2453997"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-0.154*</a:t>
            </a:r>
            <a:endParaRPr lang="en-US" sz="1630" dirty="0"/>
          </a:p>
        </p:txBody>
      </p:sp>
      <p:sp>
        <p:nvSpPr>
          <p:cNvPr id="16" name="Shape 13"/>
          <p:cNvSpPr/>
          <p:nvPr/>
        </p:nvSpPr>
        <p:spPr>
          <a:xfrm>
            <a:off x="10795397" y="3975259"/>
            <a:ext cx="2851428" cy="641747"/>
          </a:xfrm>
          <a:prstGeom prst="roundRect">
            <a:avLst>
              <a:gd name="adj" fmla="val 38718"/>
            </a:avLst>
          </a:prstGeom>
          <a:solidFill>
            <a:srgbClr val="E5E7FF"/>
          </a:solidFill>
        </p:spPr>
      </p:sp>
      <p:sp>
        <p:nvSpPr>
          <p:cNvPr id="17" name="Shape 14"/>
          <p:cNvSpPr/>
          <p:nvPr/>
        </p:nvSpPr>
        <p:spPr>
          <a:xfrm>
            <a:off x="10785158" y="3975259"/>
            <a:ext cx="2871907" cy="641747"/>
          </a:xfrm>
          <a:prstGeom prst="roundRect">
            <a:avLst>
              <a:gd name="adj" fmla="val 4840"/>
            </a:avLst>
          </a:prstGeom>
          <a:solidFill>
            <a:srgbClr val="E5E7FF"/>
          </a:solidFill>
        </p:spPr>
      </p:sp>
      <p:sp>
        <p:nvSpPr>
          <p:cNvPr id="18" name="Text 15"/>
          <p:cNvSpPr/>
          <p:nvPr/>
        </p:nvSpPr>
        <p:spPr>
          <a:xfrm>
            <a:off x="10992207" y="4130516"/>
            <a:ext cx="2457807"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-0.0001</a:t>
            </a:r>
            <a:endParaRPr lang="en-US" sz="1630" dirty="0"/>
          </a:p>
        </p:txBody>
      </p:sp>
      <p:sp>
        <p:nvSpPr>
          <p:cNvPr id="19" name="Text 16"/>
          <p:cNvSpPr/>
          <p:nvPr/>
        </p:nvSpPr>
        <p:spPr>
          <a:xfrm>
            <a:off x="983575" y="4880610"/>
            <a:ext cx="2851428"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MTR (Using the Differenced Series)</a:t>
            </a:r>
            <a:endParaRPr lang="en-US" sz="1630" dirty="0"/>
          </a:p>
        </p:txBody>
      </p:sp>
      <p:sp>
        <p:nvSpPr>
          <p:cNvPr id="20" name="Text 17"/>
          <p:cNvSpPr/>
          <p:nvPr/>
        </p:nvSpPr>
        <p:spPr>
          <a:xfrm>
            <a:off x="4256723" y="4880610"/>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ARIMA(0,0,1)</a:t>
            </a:r>
            <a:endParaRPr lang="en-US" sz="1630" dirty="0"/>
          </a:p>
        </p:txBody>
      </p:sp>
      <p:sp>
        <p:nvSpPr>
          <p:cNvPr id="21" name="Shape 18"/>
          <p:cNvSpPr/>
          <p:nvPr/>
        </p:nvSpPr>
        <p:spPr>
          <a:xfrm>
            <a:off x="7526060" y="4880610"/>
            <a:ext cx="2847618" cy="641747"/>
          </a:xfrm>
          <a:prstGeom prst="roundRect">
            <a:avLst>
              <a:gd name="adj" fmla="val 38718"/>
            </a:avLst>
          </a:prstGeom>
          <a:solidFill>
            <a:srgbClr val="E5E7FF"/>
          </a:solidFill>
        </p:spPr>
      </p:sp>
      <p:sp>
        <p:nvSpPr>
          <p:cNvPr id="22" name="Shape 19"/>
          <p:cNvSpPr/>
          <p:nvPr/>
        </p:nvSpPr>
        <p:spPr>
          <a:xfrm>
            <a:off x="7515820" y="4880610"/>
            <a:ext cx="2868097" cy="641747"/>
          </a:xfrm>
          <a:prstGeom prst="roundRect">
            <a:avLst>
              <a:gd name="adj" fmla="val 4840"/>
            </a:avLst>
          </a:prstGeom>
          <a:solidFill>
            <a:srgbClr val="E5E7FF"/>
          </a:solidFill>
        </p:spPr>
      </p:sp>
      <p:sp>
        <p:nvSpPr>
          <p:cNvPr id="23" name="Text 20"/>
          <p:cNvSpPr/>
          <p:nvPr/>
        </p:nvSpPr>
        <p:spPr>
          <a:xfrm>
            <a:off x="7722870" y="5035867"/>
            <a:ext cx="2453997"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-1.0000*</a:t>
            </a:r>
            <a:endParaRPr lang="en-US" sz="1630" dirty="0"/>
          </a:p>
        </p:txBody>
      </p:sp>
      <p:sp>
        <p:nvSpPr>
          <p:cNvPr id="24" name="Shape 21"/>
          <p:cNvSpPr/>
          <p:nvPr/>
        </p:nvSpPr>
        <p:spPr>
          <a:xfrm>
            <a:off x="10795397" y="4880610"/>
            <a:ext cx="2851428" cy="641747"/>
          </a:xfrm>
          <a:prstGeom prst="roundRect">
            <a:avLst>
              <a:gd name="adj" fmla="val 38718"/>
            </a:avLst>
          </a:prstGeom>
          <a:solidFill>
            <a:srgbClr val="E5E7FF"/>
          </a:solidFill>
        </p:spPr>
      </p:sp>
      <p:sp>
        <p:nvSpPr>
          <p:cNvPr id="25" name="Shape 22"/>
          <p:cNvSpPr/>
          <p:nvPr/>
        </p:nvSpPr>
        <p:spPr>
          <a:xfrm>
            <a:off x="10785158" y="4880610"/>
            <a:ext cx="2871907" cy="641747"/>
          </a:xfrm>
          <a:prstGeom prst="roundRect">
            <a:avLst>
              <a:gd name="adj" fmla="val 4840"/>
            </a:avLst>
          </a:prstGeom>
          <a:solidFill>
            <a:srgbClr val="E5E7FF"/>
          </a:solidFill>
        </p:spPr>
      </p:sp>
      <p:sp>
        <p:nvSpPr>
          <p:cNvPr id="26" name="Text 23"/>
          <p:cNvSpPr/>
          <p:nvPr/>
        </p:nvSpPr>
        <p:spPr>
          <a:xfrm>
            <a:off x="10992207" y="5035867"/>
            <a:ext cx="2457807"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a:t>
            </a:r>
            <a:endParaRPr lang="en-US" sz="1630" dirty="0"/>
          </a:p>
        </p:txBody>
      </p:sp>
      <p:sp>
        <p:nvSpPr>
          <p:cNvPr id="27" name="Shape 24"/>
          <p:cNvSpPr/>
          <p:nvPr/>
        </p:nvSpPr>
        <p:spPr>
          <a:xfrm>
            <a:off x="776526" y="5674876"/>
            <a:ext cx="13077349" cy="926068"/>
          </a:xfrm>
          <a:prstGeom prst="rect">
            <a:avLst/>
          </a:prstGeom>
          <a:solidFill>
            <a:srgbClr val="4B54FF">
              <a:alpha val="5000"/>
            </a:srgbClr>
          </a:solidFill>
        </p:spPr>
      </p:sp>
      <p:sp>
        <p:nvSpPr>
          <p:cNvPr id="28" name="Text 25"/>
          <p:cNvSpPr/>
          <p:nvPr/>
        </p:nvSpPr>
        <p:spPr>
          <a:xfrm>
            <a:off x="983575" y="5806678"/>
            <a:ext cx="2851428"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载通 (Using the Differenced Series)</a:t>
            </a:r>
            <a:endParaRPr lang="en-US" sz="1630" dirty="0"/>
          </a:p>
        </p:txBody>
      </p:sp>
      <p:sp>
        <p:nvSpPr>
          <p:cNvPr id="29" name="Text 26"/>
          <p:cNvSpPr/>
          <p:nvPr/>
        </p:nvSpPr>
        <p:spPr>
          <a:xfrm>
            <a:off x="4256723" y="5806678"/>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ARIMA(0,0,1)</a:t>
            </a:r>
            <a:endParaRPr lang="en-US" sz="1630" dirty="0"/>
          </a:p>
        </p:txBody>
      </p:sp>
      <p:sp>
        <p:nvSpPr>
          <p:cNvPr id="30" name="Shape 27"/>
          <p:cNvSpPr/>
          <p:nvPr/>
        </p:nvSpPr>
        <p:spPr>
          <a:xfrm>
            <a:off x="7526060" y="5806678"/>
            <a:ext cx="2847618" cy="641747"/>
          </a:xfrm>
          <a:prstGeom prst="roundRect">
            <a:avLst>
              <a:gd name="adj" fmla="val 38718"/>
            </a:avLst>
          </a:prstGeom>
          <a:solidFill>
            <a:srgbClr val="E5E7FF"/>
          </a:solidFill>
        </p:spPr>
      </p:sp>
      <p:sp>
        <p:nvSpPr>
          <p:cNvPr id="31" name="Shape 28"/>
          <p:cNvSpPr/>
          <p:nvPr/>
        </p:nvSpPr>
        <p:spPr>
          <a:xfrm>
            <a:off x="7515820" y="5806678"/>
            <a:ext cx="2868097" cy="641747"/>
          </a:xfrm>
          <a:prstGeom prst="roundRect">
            <a:avLst>
              <a:gd name="adj" fmla="val 4840"/>
            </a:avLst>
          </a:prstGeom>
          <a:solidFill>
            <a:srgbClr val="E5E7FF"/>
          </a:solidFill>
        </p:spPr>
      </p:sp>
      <p:sp>
        <p:nvSpPr>
          <p:cNvPr id="32" name="Text 29"/>
          <p:cNvSpPr/>
          <p:nvPr/>
        </p:nvSpPr>
        <p:spPr>
          <a:xfrm>
            <a:off x="7722870" y="5961936"/>
            <a:ext cx="2453997"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-1.0000*</a:t>
            </a:r>
            <a:endParaRPr lang="en-US" sz="1630" dirty="0"/>
          </a:p>
        </p:txBody>
      </p:sp>
      <p:sp>
        <p:nvSpPr>
          <p:cNvPr id="33" name="Shape 30"/>
          <p:cNvSpPr/>
          <p:nvPr/>
        </p:nvSpPr>
        <p:spPr>
          <a:xfrm>
            <a:off x="10795397" y="5806678"/>
            <a:ext cx="2851428" cy="641747"/>
          </a:xfrm>
          <a:prstGeom prst="roundRect">
            <a:avLst>
              <a:gd name="adj" fmla="val 38718"/>
            </a:avLst>
          </a:prstGeom>
          <a:solidFill>
            <a:srgbClr val="E5E7FF"/>
          </a:solidFill>
        </p:spPr>
      </p:sp>
      <p:sp>
        <p:nvSpPr>
          <p:cNvPr id="34" name="Shape 31"/>
          <p:cNvSpPr/>
          <p:nvPr/>
        </p:nvSpPr>
        <p:spPr>
          <a:xfrm>
            <a:off x="10785158" y="5806678"/>
            <a:ext cx="2871907" cy="641747"/>
          </a:xfrm>
          <a:prstGeom prst="roundRect">
            <a:avLst>
              <a:gd name="adj" fmla="val 4840"/>
            </a:avLst>
          </a:prstGeom>
          <a:solidFill>
            <a:srgbClr val="E5E7FF"/>
          </a:solidFill>
        </p:spPr>
      </p:sp>
      <p:sp>
        <p:nvSpPr>
          <p:cNvPr id="35" name="Text 32"/>
          <p:cNvSpPr/>
          <p:nvPr/>
        </p:nvSpPr>
        <p:spPr>
          <a:xfrm>
            <a:off x="10992207" y="5961936"/>
            <a:ext cx="2457807"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a:t>
            </a:r>
            <a:endParaRPr lang="en-US" sz="1630" dirty="0"/>
          </a:p>
        </p:txBody>
      </p:sp>
      <p:sp>
        <p:nvSpPr>
          <p:cNvPr id="36" name="Text 33"/>
          <p:cNvSpPr/>
          <p:nvPr/>
        </p:nvSpPr>
        <p:spPr>
          <a:xfrm>
            <a:off x="776526" y="6833830"/>
            <a:ext cx="13077349"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Note: "*" indicates significance at the 5% significance level.</a:t>
            </a:r>
            <a:endParaRPr lang="en-US" sz="16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671036"/>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ARMA-EGARCH Fitting</a:t>
            </a:r>
            <a:endParaRPr lang="en-US" sz="4075" dirty="0"/>
          </a:p>
        </p:txBody>
      </p:sp>
      <p:sp>
        <p:nvSpPr>
          <p:cNvPr id="5" name="Text 2"/>
          <p:cNvSpPr/>
          <p:nvPr/>
        </p:nvSpPr>
        <p:spPr>
          <a:xfrm>
            <a:off x="776526" y="1732240"/>
            <a:ext cx="13077349"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Next, we fit an ARMA-EGARCH model to the Hong Kong transportation stocks data to capture the volatility clustering and leverage effects. The table below displays the results of the model estimation.</a:t>
            </a:r>
            <a:endParaRPr lang="en-US" sz="1630" dirty="0"/>
          </a:p>
        </p:txBody>
      </p:sp>
      <p:sp>
        <p:nvSpPr>
          <p:cNvPr id="6" name="Text 3"/>
          <p:cNvSpPr/>
          <p:nvPr/>
        </p:nvSpPr>
        <p:spPr>
          <a:xfrm>
            <a:off x="984052" y="2759393"/>
            <a:ext cx="121670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Stock</a:t>
            </a:r>
            <a:endParaRPr lang="en-US" sz="1630" dirty="0"/>
          </a:p>
        </p:txBody>
      </p:sp>
      <p:sp>
        <p:nvSpPr>
          <p:cNvPr id="7" name="Text 4"/>
          <p:cNvSpPr/>
          <p:nvPr/>
        </p:nvSpPr>
        <p:spPr>
          <a:xfrm>
            <a:off x="2622471" y="2759393"/>
            <a:ext cx="121289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Model</a:t>
            </a:r>
            <a:endParaRPr lang="en-US" sz="1630" dirty="0"/>
          </a:p>
        </p:txBody>
      </p:sp>
      <p:sp>
        <p:nvSpPr>
          <p:cNvPr id="8" name="Text 5"/>
          <p:cNvSpPr/>
          <p:nvPr/>
        </p:nvSpPr>
        <p:spPr>
          <a:xfrm>
            <a:off x="4257080" y="2759393"/>
            <a:ext cx="121289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μ</a:t>
            </a:r>
            <a:endParaRPr lang="en-US" sz="1630" dirty="0"/>
          </a:p>
        </p:txBody>
      </p:sp>
      <p:sp>
        <p:nvSpPr>
          <p:cNvPr id="9" name="Text 6"/>
          <p:cNvSpPr/>
          <p:nvPr/>
        </p:nvSpPr>
        <p:spPr>
          <a:xfrm>
            <a:off x="5891689" y="2759393"/>
            <a:ext cx="121289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ma1</a:t>
            </a:r>
            <a:endParaRPr lang="en-US" sz="1630" dirty="0"/>
          </a:p>
        </p:txBody>
      </p:sp>
      <p:sp>
        <p:nvSpPr>
          <p:cNvPr id="10" name="Text 7"/>
          <p:cNvSpPr/>
          <p:nvPr/>
        </p:nvSpPr>
        <p:spPr>
          <a:xfrm>
            <a:off x="7526298" y="2759393"/>
            <a:ext cx="121289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ω</a:t>
            </a:r>
            <a:endParaRPr lang="en-US" sz="1630" dirty="0"/>
          </a:p>
        </p:txBody>
      </p:sp>
      <p:sp>
        <p:nvSpPr>
          <p:cNvPr id="11" name="Text 8"/>
          <p:cNvSpPr/>
          <p:nvPr/>
        </p:nvSpPr>
        <p:spPr>
          <a:xfrm>
            <a:off x="9160907" y="2759393"/>
            <a:ext cx="121289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α</a:t>
            </a:r>
            <a:endParaRPr lang="en-US" sz="1630" dirty="0"/>
          </a:p>
        </p:txBody>
      </p:sp>
      <p:sp>
        <p:nvSpPr>
          <p:cNvPr id="12" name="Text 9"/>
          <p:cNvSpPr/>
          <p:nvPr/>
        </p:nvSpPr>
        <p:spPr>
          <a:xfrm>
            <a:off x="10795516" y="2759393"/>
            <a:ext cx="121289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β</a:t>
            </a:r>
            <a:endParaRPr lang="en-US" sz="1630" dirty="0"/>
          </a:p>
        </p:txBody>
      </p:sp>
      <p:sp>
        <p:nvSpPr>
          <p:cNvPr id="13" name="Text 10"/>
          <p:cNvSpPr/>
          <p:nvPr/>
        </p:nvSpPr>
        <p:spPr>
          <a:xfrm>
            <a:off x="12430125" y="2759393"/>
            <a:ext cx="121670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γ</a:t>
            </a:r>
            <a:endParaRPr lang="en-US" sz="1630" dirty="0"/>
          </a:p>
        </p:txBody>
      </p:sp>
      <p:sp>
        <p:nvSpPr>
          <p:cNvPr id="14" name="Shape 11"/>
          <p:cNvSpPr/>
          <p:nvPr/>
        </p:nvSpPr>
        <p:spPr>
          <a:xfrm>
            <a:off x="776526" y="3222427"/>
            <a:ext cx="13077349" cy="1257300"/>
          </a:xfrm>
          <a:prstGeom prst="rect">
            <a:avLst/>
          </a:prstGeom>
          <a:solidFill>
            <a:srgbClr val="4B54FF">
              <a:alpha val="5000"/>
            </a:srgbClr>
          </a:solidFill>
        </p:spPr>
      </p:sp>
      <p:sp>
        <p:nvSpPr>
          <p:cNvPr id="15" name="Text 12"/>
          <p:cNvSpPr/>
          <p:nvPr/>
        </p:nvSpPr>
        <p:spPr>
          <a:xfrm>
            <a:off x="984052" y="3354229"/>
            <a:ext cx="121670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冠忠</a:t>
            </a:r>
            <a:endParaRPr lang="en-US" sz="1630" dirty="0"/>
          </a:p>
        </p:txBody>
      </p:sp>
      <p:sp>
        <p:nvSpPr>
          <p:cNvPr id="16" name="Text 13"/>
          <p:cNvSpPr/>
          <p:nvPr/>
        </p:nvSpPr>
        <p:spPr>
          <a:xfrm>
            <a:off x="2622471" y="3354229"/>
            <a:ext cx="1212890"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ARMA(0,1)-EGARCH(1,1)</a:t>
            </a:r>
            <a:endParaRPr lang="en-US" sz="1630" dirty="0"/>
          </a:p>
        </p:txBody>
      </p:sp>
      <p:sp>
        <p:nvSpPr>
          <p:cNvPr id="17" name="Shape 14"/>
          <p:cNvSpPr/>
          <p:nvPr/>
        </p:nvSpPr>
        <p:spPr>
          <a:xfrm>
            <a:off x="4257080" y="3354229"/>
            <a:ext cx="1212890" cy="972979"/>
          </a:xfrm>
          <a:prstGeom prst="roundRect">
            <a:avLst>
              <a:gd name="adj" fmla="val 25537"/>
            </a:avLst>
          </a:prstGeom>
          <a:solidFill>
            <a:srgbClr val="E5E7FF"/>
          </a:solidFill>
        </p:spPr>
      </p:sp>
      <p:sp>
        <p:nvSpPr>
          <p:cNvPr id="18" name="Shape 15"/>
          <p:cNvSpPr/>
          <p:nvPr/>
        </p:nvSpPr>
        <p:spPr>
          <a:xfrm>
            <a:off x="4246840" y="3354229"/>
            <a:ext cx="1233368" cy="972979"/>
          </a:xfrm>
          <a:prstGeom prst="roundRect">
            <a:avLst>
              <a:gd name="adj" fmla="val 3192"/>
            </a:avLst>
          </a:prstGeom>
          <a:solidFill>
            <a:srgbClr val="E5E7FF"/>
          </a:solidFill>
        </p:spPr>
      </p:sp>
      <p:sp>
        <p:nvSpPr>
          <p:cNvPr id="19" name="Text 16"/>
          <p:cNvSpPr/>
          <p:nvPr/>
        </p:nvSpPr>
        <p:spPr>
          <a:xfrm>
            <a:off x="4453890" y="35094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-0.000969*</a:t>
            </a:r>
            <a:endParaRPr lang="en-US" sz="1630" dirty="0"/>
          </a:p>
        </p:txBody>
      </p:sp>
      <p:sp>
        <p:nvSpPr>
          <p:cNvPr id="20" name="Shape 17"/>
          <p:cNvSpPr/>
          <p:nvPr/>
        </p:nvSpPr>
        <p:spPr>
          <a:xfrm>
            <a:off x="5891689" y="3354229"/>
            <a:ext cx="1212890" cy="972979"/>
          </a:xfrm>
          <a:prstGeom prst="roundRect">
            <a:avLst>
              <a:gd name="adj" fmla="val 25537"/>
            </a:avLst>
          </a:prstGeom>
          <a:solidFill>
            <a:srgbClr val="E5E7FF"/>
          </a:solidFill>
        </p:spPr>
      </p:sp>
      <p:sp>
        <p:nvSpPr>
          <p:cNvPr id="21" name="Shape 18"/>
          <p:cNvSpPr/>
          <p:nvPr/>
        </p:nvSpPr>
        <p:spPr>
          <a:xfrm>
            <a:off x="5881449" y="3354229"/>
            <a:ext cx="1233368" cy="972979"/>
          </a:xfrm>
          <a:prstGeom prst="roundRect">
            <a:avLst>
              <a:gd name="adj" fmla="val 3192"/>
            </a:avLst>
          </a:prstGeom>
          <a:solidFill>
            <a:srgbClr val="E5E7FF"/>
          </a:solidFill>
        </p:spPr>
      </p:sp>
      <p:sp>
        <p:nvSpPr>
          <p:cNvPr id="22" name="Text 19"/>
          <p:cNvSpPr/>
          <p:nvPr/>
        </p:nvSpPr>
        <p:spPr>
          <a:xfrm>
            <a:off x="6088499" y="35094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-0.081456*</a:t>
            </a:r>
            <a:endParaRPr lang="en-US" sz="1630" dirty="0"/>
          </a:p>
        </p:txBody>
      </p:sp>
      <p:sp>
        <p:nvSpPr>
          <p:cNvPr id="23" name="Shape 20"/>
          <p:cNvSpPr/>
          <p:nvPr/>
        </p:nvSpPr>
        <p:spPr>
          <a:xfrm>
            <a:off x="7526298" y="3354229"/>
            <a:ext cx="1212890" cy="972979"/>
          </a:xfrm>
          <a:prstGeom prst="roundRect">
            <a:avLst>
              <a:gd name="adj" fmla="val 25537"/>
            </a:avLst>
          </a:prstGeom>
          <a:solidFill>
            <a:srgbClr val="E5E7FF"/>
          </a:solidFill>
        </p:spPr>
      </p:sp>
      <p:sp>
        <p:nvSpPr>
          <p:cNvPr id="24" name="Shape 21"/>
          <p:cNvSpPr/>
          <p:nvPr/>
        </p:nvSpPr>
        <p:spPr>
          <a:xfrm>
            <a:off x="7516058" y="3354229"/>
            <a:ext cx="1233368" cy="972979"/>
          </a:xfrm>
          <a:prstGeom prst="roundRect">
            <a:avLst>
              <a:gd name="adj" fmla="val 3192"/>
            </a:avLst>
          </a:prstGeom>
          <a:solidFill>
            <a:srgbClr val="E5E7FF"/>
          </a:solidFill>
        </p:spPr>
      </p:sp>
      <p:sp>
        <p:nvSpPr>
          <p:cNvPr id="25" name="Text 22"/>
          <p:cNvSpPr/>
          <p:nvPr/>
        </p:nvSpPr>
        <p:spPr>
          <a:xfrm>
            <a:off x="7723108" y="35094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-1.064683*</a:t>
            </a:r>
            <a:endParaRPr lang="en-US" sz="1630" dirty="0"/>
          </a:p>
        </p:txBody>
      </p:sp>
      <p:sp>
        <p:nvSpPr>
          <p:cNvPr id="26" name="Shape 23"/>
          <p:cNvSpPr/>
          <p:nvPr/>
        </p:nvSpPr>
        <p:spPr>
          <a:xfrm>
            <a:off x="9160907" y="3354229"/>
            <a:ext cx="1212890" cy="972979"/>
          </a:xfrm>
          <a:prstGeom prst="roundRect">
            <a:avLst>
              <a:gd name="adj" fmla="val 25537"/>
            </a:avLst>
          </a:prstGeom>
          <a:solidFill>
            <a:srgbClr val="E5E7FF"/>
          </a:solidFill>
        </p:spPr>
      </p:sp>
      <p:sp>
        <p:nvSpPr>
          <p:cNvPr id="27" name="Shape 24"/>
          <p:cNvSpPr/>
          <p:nvPr/>
        </p:nvSpPr>
        <p:spPr>
          <a:xfrm>
            <a:off x="9150668" y="3354229"/>
            <a:ext cx="1233368" cy="972979"/>
          </a:xfrm>
          <a:prstGeom prst="roundRect">
            <a:avLst>
              <a:gd name="adj" fmla="val 3192"/>
            </a:avLst>
          </a:prstGeom>
          <a:solidFill>
            <a:srgbClr val="E5E7FF"/>
          </a:solidFill>
        </p:spPr>
      </p:sp>
      <p:sp>
        <p:nvSpPr>
          <p:cNvPr id="28" name="Text 25"/>
          <p:cNvSpPr/>
          <p:nvPr/>
        </p:nvSpPr>
        <p:spPr>
          <a:xfrm>
            <a:off x="9357717" y="35094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0.179215</a:t>
            </a:r>
            <a:endParaRPr lang="en-US" sz="1630" dirty="0"/>
          </a:p>
        </p:txBody>
      </p:sp>
      <p:sp>
        <p:nvSpPr>
          <p:cNvPr id="29" name="Shape 26"/>
          <p:cNvSpPr/>
          <p:nvPr/>
        </p:nvSpPr>
        <p:spPr>
          <a:xfrm>
            <a:off x="10795516" y="3354229"/>
            <a:ext cx="1212890" cy="972979"/>
          </a:xfrm>
          <a:prstGeom prst="roundRect">
            <a:avLst>
              <a:gd name="adj" fmla="val 25537"/>
            </a:avLst>
          </a:prstGeom>
          <a:solidFill>
            <a:srgbClr val="E5E7FF"/>
          </a:solidFill>
        </p:spPr>
      </p:sp>
      <p:sp>
        <p:nvSpPr>
          <p:cNvPr id="30" name="Shape 27"/>
          <p:cNvSpPr/>
          <p:nvPr/>
        </p:nvSpPr>
        <p:spPr>
          <a:xfrm>
            <a:off x="10785277" y="3354229"/>
            <a:ext cx="1233368" cy="972979"/>
          </a:xfrm>
          <a:prstGeom prst="roundRect">
            <a:avLst>
              <a:gd name="adj" fmla="val 3192"/>
            </a:avLst>
          </a:prstGeom>
          <a:solidFill>
            <a:srgbClr val="E5E7FF"/>
          </a:solidFill>
        </p:spPr>
      </p:sp>
      <p:sp>
        <p:nvSpPr>
          <p:cNvPr id="31" name="Text 28"/>
          <p:cNvSpPr/>
          <p:nvPr/>
        </p:nvSpPr>
        <p:spPr>
          <a:xfrm>
            <a:off x="10992326" y="35094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0.794641*</a:t>
            </a:r>
            <a:endParaRPr lang="en-US" sz="1630" dirty="0"/>
          </a:p>
        </p:txBody>
      </p:sp>
      <p:sp>
        <p:nvSpPr>
          <p:cNvPr id="32" name="Shape 29"/>
          <p:cNvSpPr/>
          <p:nvPr/>
        </p:nvSpPr>
        <p:spPr>
          <a:xfrm>
            <a:off x="12430125" y="3354229"/>
            <a:ext cx="1216700" cy="972979"/>
          </a:xfrm>
          <a:prstGeom prst="roundRect">
            <a:avLst>
              <a:gd name="adj" fmla="val 25537"/>
            </a:avLst>
          </a:prstGeom>
          <a:solidFill>
            <a:srgbClr val="E5E7FF"/>
          </a:solidFill>
        </p:spPr>
      </p:sp>
      <p:sp>
        <p:nvSpPr>
          <p:cNvPr id="33" name="Shape 30"/>
          <p:cNvSpPr/>
          <p:nvPr/>
        </p:nvSpPr>
        <p:spPr>
          <a:xfrm>
            <a:off x="12419886" y="3354229"/>
            <a:ext cx="1237178" cy="972979"/>
          </a:xfrm>
          <a:prstGeom prst="roundRect">
            <a:avLst>
              <a:gd name="adj" fmla="val 3192"/>
            </a:avLst>
          </a:prstGeom>
          <a:solidFill>
            <a:srgbClr val="E5E7FF"/>
          </a:solidFill>
        </p:spPr>
      </p:sp>
      <p:sp>
        <p:nvSpPr>
          <p:cNvPr id="34" name="Text 31"/>
          <p:cNvSpPr/>
          <p:nvPr/>
        </p:nvSpPr>
        <p:spPr>
          <a:xfrm>
            <a:off x="12626935" y="3509486"/>
            <a:ext cx="82307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2.018964*</a:t>
            </a:r>
            <a:endParaRPr lang="en-US" sz="1630" dirty="0"/>
          </a:p>
        </p:txBody>
      </p:sp>
      <p:sp>
        <p:nvSpPr>
          <p:cNvPr id="35" name="Text 32"/>
          <p:cNvSpPr/>
          <p:nvPr/>
        </p:nvSpPr>
        <p:spPr>
          <a:xfrm>
            <a:off x="984052" y="4611529"/>
            <a:ext cx="121670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MTR</a:t>
            </a:r>
            <a:endParaRPr lang="en-US" sz="1630" dirty="0"/>
          </a:p>
        </p:txBody>
      </p:sp>
      <p:sp>
        <p:nvSpPr>
          <p:cNvPr id="36" name="Text 33"/>
          <p:cNvSpPr/>
          <p:nvPr/>
        </p:nvSpPr>
        <p:spPr>
          <a:xfrm>
            <a:off x="2622471" y="4611529"/>
            <a:ext cx="1212890"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ARMA(0,1)-EGARCH(1,1)</a:t>
            </a:r>
            <a:endParaRPr lang="en-US" sz="1630" dirty="0"/>
          </a:p>
        </p:txBody>
      </p:sp>
      <p:sp>
        <p:nvSpPr>
          <p:cNvPr id="37" name="Shape 34"/>
          <p:cNvSpPr/>
          <p:nvPr/>
        </p:nvSpPr>
        <p:spPr>
          <a:xfrm>
            <a:off x="4257080" y="4611529"/>
            <a:ext cx="1212890" cy="641747"/>
          </a:xfrm>
          <a:prstGeom prst="roundRect">
            <a:avLst>
              <a:gd name="adj" fmla="val 38718"/>
            </a:avLst>
          </a:prstGeom>
          <a:solidFill>
            <a:srgbClr val="E5E7FF"/>
          </a:solidFill>
        </p:spPr>
      </p:sp>
      <p:sp>
        <p:nvSpPr>
          <p:cNvPr id="38" name="Shape 35"/>
          <p:cNvSpPr/>
          <p:nvPr/>
        </p:nvSpPr>
        <p:spPr>
          <a:xfrm>
            <a:off x="4246840" y="4611529"/>
            <a:ext cx="1233368" cy="641747"/>
          </a:xfrm>
          <a:prstGeom prst="roundRect">
            <a:avLst>
              <a:gd name="adj" fmla="val 4840"/>
            </a:avLst>
          </a:prstGeom>
          <a:solidFill>
            <a:srgbClr val="E5E7FF"/>
          </a:solidFill>
        </p:spPr>
      </p:sp>
      <p:sp>
        <p:nvSpPr>
          <p:cNvPr id="39" name="Text 36"/>
          <p:cNvSpPr/>
          <p:nvPr/>
        </p:nvSpPr>
        <p:spPr>
          <a:xfrm>
            <a:off x="4453890" y="4766786"/>
            <a:ext cx="819269"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a:t>
            </a:r>
            <a:endParaRPr lang="en-US" sz="1630" dirty="0"/>
          </a:p>
        </p:txBody>
      </p:sp>
      <p:sp>
        <p:nvSpPr>
          <p:cNvPr id="40" name="Shape 37"/>
          <p:cNvSpPr/>
          <p:nvPr/>
        </p:nvSpPr>
        <p:spPr>
          <a:xfrm>
            <a:off x="5891689" y="4611529"/>
            <a:ext cx="1212890" cy="972979"/>
          </a:xfrm>
          <a:prstGeom prst="roundRect">
            <a:avLst>
              <a:gd name="adj" fmla="val 25537"/>
            </a:avLst>
          </a:prstGeom>
          <a:solidFill>
            <a:srgbClr val="E5E7FF"/>
          </a:solidFill>
        </p:spPr>
      </p:sp>
      <p:sp>
        <p:nvSpPr>
          <p:cNvPr id="41" name="Shape 38"/>
          <p:cNvSpPr/>
          <p:nvPr/>
        </p:nvSpPr>
        <p:spPr>
          <a:xfrm>
            <a:off x="5881449" y="4611529"/>
            <a:ext cx="1233368" cy="972979"/>
          </a:xfrm>
          <a:prstGeom prst="roundRect">
            <a:avLst>
              <a:gd name="adj" fmla="val 3192"/>
            </a:avLst>
          </a:prstGeom>
          <a:solidFill>
            <a:srgbClr val="E5E7FF"/>
          </a:solidFill>
        </p:spPr>
      </p:sp>
      <p:sp>
        <p:nvSpPr>
          <p:cNvPr id="42" name="Text 39"/>
          <p:cNvSpPr/>
          <p:nvPr/>
        </p:nvSpPr>
        <p:spPr>
          <a:xfrm>
            <a:off x="6088499" y="47667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-0.9906*</a:t>
            </a:r>
            <a:endParaRPr lang="en-US" sz="1630" dirty="0"/>
          </a:p>
        </p:txBody>
      </p:sp>
      <p:sp>
        <p:nvSpPr>
          <p:cNvPr id="43" name="Shape 40"/>
          <p:cNvSpPr/>
          <p:nvPr/>
        </p:nvSpPr>
        <p:spPr>
          <a:xfrm>
            <a:off x="7526298" y="4611529"/>
            <a:ext cx="1212890" cy="972979"/>
          </a:xfrm>
          <a:prstGeom prst="roundRect">
            <a:avLst>
              <a:gd name="adj" fmla="val 25537"/>
            </a:avLst>
          </a:prstGeom>
          <a:solidFill>
            <a:srgbClr val="E5E7FF"/>
          </a:solidFill>
        </p:spPr>
      </p:sp>
      <p:sp>
        <p:nvSpPr>
          <p:cNvPr id="44" name="Shape 41"/>
          <p:cNvSpPr/>
          <p:nvPr/>
        </p:nvSpPr>
        <p:spPr>
          <a:xfrm>
            <a:off x="7516058" y="4611529"/>
            <a:ext cx="1233368" cy="972979"/>
          </a:xfrm>
          <a:prstGeom prst="roundRect">
            <a:avLst>
              <a:gd name="adj" fmla="val 3192"/>
            </a:avLst>
          </a:prstGeom>
          <a:solidFill>
            <a:srgbClr val="E5E7FF"/>
          </a:solidFill>
        </p:spPr>
      </p:sp>
      <p:sp>
        <p:nvSpPr>
          <p:cNvPr id="45" name="Text 42"/>
          <p:cNvSpPr/>
          <p:nvPr/>
        </p:nvSpPr>
        <p:spPr>
          <a:xfrm>
            <a:off x="7723108" y="47667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0.21899*</a:t>
            </a:r>
            <a:endParaRPr lang="en-US" sz="1630" dirty="0"/>
          </a:p>
        </p:txBody>
      </p:sp>
      <p:sp>
        <p:nvSpPr>
          <p:cNvPr id="46" name="Shape 43"/>
          <p:cNvSpPr/>
          <p:nvPr/>
        </p:nvSpPr>
        <p:spPr>
          <a:xfrm>
            <a:off x="9160907" y="4611529"/>
            <a:ext cx="1212890" cy="641747"/>
          </a:xfrm>
          <a:prstGeom prst="roundRect">
            <a:avLst>
              <a:gd name="adj" fmla="val 38718"/>
            </a:avLst>
          </a:prstGeom>
          <a:solidFill>
            <a:srgbClr val="E5E7FF"/>
          </a:solidFill>
        </p:spPr>
      </p:sp>
      <p:sp>
        <p:nvSpPr>
          <p:cNvPr id="47" name="Shape 44"/>
          <p:cNvSpPr/>
          <p:nvPr/>
        </p:nvSpPr>
        <p:spPr>
          <a:xfrm>
            <a:off x="9150668" y="4611529"/>
            <a:ext cx="1233368" cy="641747"/>
          </a:xfrm>
          <a:prstGeom prst="roundRect">
            <a:avLst>
              <a:gd name="adj" fmla="val 4840"/>
            </a:avLst>
          </a:prstGeom>
          <a:solidFill>
            <a:srgbClr val="E5E7FF"/>
          </a:solidFill>
        </p:spPr>
      </p:sp>
      <p:sp>
        <p:nvSpPr>
          <p:cNvPr id="48" name="Text 45"/>
          <p:cNvSpPr/>
          <p:nvPr/>
        </p:nvSpPr>
        <p:spPr>
          <a:xfrm>
            <a:off x="9357717" y="4766786"/>
            <a:ext cx="819269"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a:t>
            </a:r>
            <a:endParaRPr lang="en-US" sz="1630" dirty="0"/>
          </a:p>
        </p:txBody>
      </p:sp>
      <p:sp>
        <p:nvSpPr>
          <p:cNvPr id="49" name="Shape 46"/>
          <p:cNvSpPr/>
          <p:nvPr/>
        </p:nvSpPr>
        <p:spPr>
          <a:xfrm>
            <a:off x="10795516" y="4611529"/>
            <a:ext cx="1212890" cy="972979"/>
          </a:xfrm>
          <a:prstGeom prst="roundRect">
            <a:avLst>
              <a:gd name="adj" fmla="val 25537"/>
            </a:avLst>
          </a:prstGeom>
          <a:solidFill>
            <a:srgbClr val="E5E7FF"/>
          </a:solidFill>
        </p:spPr>
      </p:sp>
      <p:sp>
        <p:nvSpPr>
          <p:cNvPr id="50" name="Shape 47"/>
          <p:cNvSpPr/>
          <p:nvPr/>
        </p:nvSpPr>
        <p:spPr>
          <a:xfrm>
            <a:off x="10785277" y="4611529"/>
            <a:ext cx="1233368" cy="972979"/>
          </a:xfrm>
          <a:prstGeom prst="roundRect">
            <a:avLst>
              <a:gd name="adj" fmla="val 3192"/>
            </a:avLst>
          </a:prstGeom>
          <a:solidFill>
            <a:srgbClr val="E5E7FF"/>
          </a:solidFill>
        </p:spPr>
      </p:sp>
      <p:sp>
        <p:nvSpPr>
          <p:cNvPr id="51" name="Text 48"/>
          <p:cNvSpPr/>
          <p:nvPr/>
        </p:nvSpPr>
        <p:spPr>
          <a:xfrm>
            <a:off x="10992326" y="47667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0.97578*</a:t>
            </a:r>
            <a:endParaRPr lang="en-US" sz="1630" dirty="0"/>
          </a:p>
        </p:txBody>
      </p:sp>
      <p:sp>
        <p:nvSpPr>
          <p:cNvPr id="52" name="Shape 49"/>
          <p:cNvSpPr/>
          <p:nvPr/>
        </p:nvSpPr>
        <p:spPr>
          <a:xfrm>
            <a:off x="12430125" y="4611529"/>
            <a:ext cx="1216700" cy="972979"/>
          </a:xfrm>
          <a:prstGeom prst="roundRect">
            <a:avLst>
              <a:gd name="adj" fmla="val 25537"/>
            </a:avLst>
          </a:prstGeom>
          <a:solidFill>
            <a:srgbClr val="E5E7FF"/>
          </a:solidFill>
        </p:spPr>
      </p:sp>
      <p:sp>
        <p:nvSpPr>
          <p:cNvPr id="53" name="Shape 50"/>
          <p:cNvSpPr/>
          <p:nvPr/>
        </p:nvSpPr>
        <p:spPr>
          <a:xfrm>
            <a:off x="12419886" y="4611529"/>
            <a:ext cx="1237178" cy="972979"/>
          </a:xfrm>
          <a:prstGeom prst="roundRect">
            <a:avLst>
              <a:gd name="adj" fmla="val 3192"/>
            </a:avLst>
          </a:prstGeom>
          <a:solidFill>
            <a:srgbClr val="E5E7FF"/>
          </a:solidFill>
        </p:spPr>
      </p:sp>
      <p:sp>
        <p:nvSpPr>
          <p:cNvPr id="54" name="Text 51"/>
          <p:cNvSpPr/>
          <p:nvPr/>
        </p:nvSpPr>
        <p:spPr>
          <a:xfrm>
            <a:off x="12626935" y="4766786"/>
            <a:ext cx="82307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0.18287*</a:t>
            </a:r>
            <a:endParaRPr lang="en-US" sz="1630" dirty="0"/>
          </a:p>
        </p:txBody>
      </p:sp>
      <p:sp>
        <p:nvSpPr>
          <p:cNvPr id="55" name="Shape 52"/>
          <p:cNvSpPr/>
          <p:nvPr/>
        </p:nvSpPr>
        <p:spPr>
          <a:xfrm>
            <a:off x="776526" y="5737027"/>
            <a:ext cx="13077349" cy="1257300"/>
          </a:xfrm>
          <a:prstGeom prst="rect">
            <a:avLst/>
          </a:prstGeom>
          <a:solidFill>
            <a:srgbClr val="4B54FF">
              <a:alpha val="5000"/>
            </a:srgbClr>
          </a:solidFill>
        </p:spPr>
      </p:sp>
      <p:sp>
        <p:nvSpPr>
          <p:cNvPr id="56" name="Text 53"/>
          <p:cNvSpPr/>
          <p:nvPr/>
        </p:nvSpPr>
        <p:spPr>
          <a:xfrm>
            <a:off x="984052" y="5868829"/>
            <a:ext cx="121670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载通</a:t>
            </a:r>
            <a:endParaRPr lang="en-US" sz="1630" dirty="0"/>
          </a:p>
        </p:txBody>
      </p:sp>
      <p:sp>
        <p:nvSpPr>
          <p:cNvPr id="57" name="Text 54"/>
          <p:cNvSpPr/>
          <p:nvPr/>
        </p:nvSpPr>
        <p:spPr>
          <a:xfrm>
            <a:off x="2622471" y="5868829"/>
            <a:ext cx="1212890"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ARMA(0,1)-EGARCH(1,1)</a:t>
            </a:r>
            <a:endParaRPr lang="en-US" sz="1630" dirty="0"/>
          </a:p>
        </p:txBody>
      </p:sp>
      <p:sp>
        <p:nvSpPr>
          <p:cNvPr id="58" name="Shape 55"/>
          <p:cNvSpPr/>
          <p:nvPr/>
        </p:nvSpPr>
        <p:spPr>
          <a:xfrm>
            <a:off x="4257080" y="5868829"/>
            <a:ext cx="1212890" cy="641747"/>
          </a:xfrm>
          <a:prstGeom prst="roundRect">
            <a:avLst>
              <a:gd name="adj" fmla="val 38718"/>
            </a:avLst>
          </a:prstGeom>
          <a:solidFill>
            <a:srgbClr val="E5E7FF"/>
          </a:solidFill>
        </p:spPr>
      </p:sp>
      <p:sp>
        <p:nvSpPr>
          <p:cNvPr id="59" name="Shape 56"/>
          <p:cNvSpPr/>
          <p:nvPr/>
        </p:nvSpPr>
        <p:spPr>
          <a:xfrm>
            <a:off x="4246840" y="5868829"/>
            <a:ext cx="1233368" cy="641747"/>
          </a:xfrm>
          <a:prstGeom prst="roundRect">
            <a:avLst>
              <a:gd name="adj" fmla="val 4840"/>
            </a:avLst>
          </a:prstGeom>
          <a:solidFill>
            <a:srgbClr val="E5E7FF"/>
          </a:solidFill>
        </p:spPr>
      </p:sp>
      <p:sp>
        <p:nvSpPr>
          <p:cNvPr id="60" name="Text 57"/>
          <p:cNvSpPr/>
          <p:nvPr/>
        </p:nvSpPr>
        <p:spPr>
          <a:xfrm>
            <a:off x="4453890" y="6024086"/>
            <a:ext cx="819269"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a:t>
            </a:r>
            <a:endParaRPr lang="en-US" sz="1630" dirty="0"/>
          </a:p>
        </p:txBody>
      </p:sp>
      <p:sp>
        <p:nvSpPr>
          <p:cNvPr id="61" name="Shape 58"/>
          <p:cNvSpPr/>
          <p:nvPr/>
        </p:nvSpPr>
        <p:spPr>
          <a:xfrm>
            <a:off x="5891689" y="5868829"/>
            <a:ext cx="1212890" cy="972979"/>
          </a:xfrm>
          <a:prstGeom prst="roundRect">
            <a:avLst>
              <a:gd name="adj" fmla="val 25537"/>
            </a:avLst>
          </a:prstGeom>
          <a:solidFill>
            <a:srgbClr val="E5E7FF"/>
          </a:solidFill>
        </p:spPr>
      </p:sp>
      <p:sp>
        <p:nvSpPr>
          <p:cNvPr id="62" name="Shape 59"/>
          <p:cNvSpPr/>
          <p:nvPr/>
        </p:nvSpPr>
        <p:spPr>
          <a:xfrm>
            <a:off x="5881449" y="5868829"/>
            <a:ext cx="1233368" cy="972979"/>
          </a:xfrm>
          <a:prstGeom prst="roundRect">
            <a:avLst>
              <a:gd name="adj" fmla="val 3192"/>
            </a:avLst>
          </a:prstGeom>
          <a:solidFill>
            <a:srgbClr val="E5E7FF"/>
          </a:solidFill>
        </p:spPr>
      </p:sp>
      <p:sp>
        <p:nvSpPr>
          <p:cNvPr id="63" name="Text 60"/>
          <p:cNvSpPr/>
          <p:nvPr/>
        </p:nvSpPr>
        <p:spPr>
          <a:xfrm>
            <a:off x="6088499" y="60240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-0.96347*</a:t>
            </a:r>
            <a:endParaRPr lang="en-US" sz="1630" dirty="0"/>
          </a:p>
        </p:txBody>
      </p:sp>
      <p:sp>
        <p:nvSpPr>
          <p:cNvPr id="64" name="Shape 61"/>
          <p:cNvSpPr/>
          <p:nvPr/>
        </p:nvSpPr>
        <p:spPr>
          <a:xfrm>
            <a:off x="7526298" y="5868829"/>
            <a:ext cx="1212890" cy="972979"/>
          </a:xfrm>
          <a:prstGeom prst="roundRect">
            <a:avLst>
              <a:gd name="adj" fmla="val 25537"/>
            </a:avLst>
          </a:prstGeom>
          <a:solidFill>
            <a:srgbClr val="E5E7FF"/>
          </a:solidFill>
        </p:spPr>
      </p:sp>
      <p:sp>
        <p:nvSpPr>
          <p:cNvPr id="65" name="Shape 62"/>
          <p:cNvSpPr/>
          <p:nvPr/>
        </p:nvSpPr>
        <p:spPr>
          <a:xfrm>
            <a:off x="7516058" y="5868829"/>
            <a:ext cx="1233368" cy="972979"/>
          </a:xfrm>
          <a:prstGeom prst="roundRect">
            <a:avLst>
              <a:gd name="adj" fmla="val 3192"/>
            </a:avLst>
          </a:prstGeom>
          <a:solidFill>
            <a:srgbClr val="E5E7FF"/>
          </a:solidFill>
        </p:spPr>
      </p:sp>
      <p:sp>
        <p:nvSpPr>
          <p:cNvPr id="66" name="Text 63"/>
          <p:cNvSpPr/>
          <p:nvPr/>
        </p:nvSpPr>
        <p:spPr>
          <a:xfrm>
            <a:off x="7723108" y="60240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-0.98686*</a:t>
            </a:r>
            <a:endParaRPr lang="en-US" sz="1630" dirty="0"/>
          </a:p>
        </p:txBody>
      </p:sp>
      <p:sp>
        <p:nvSpPr>
          <p:cNvPr id="67" name="Shape 64"/>
          <p:cNvSpPr/>
          <p:nvPr/>
        </p:nvSpPr>
        <p:spPr>
          <a:xfrm>
            <a:off x="9160907" y="5868829"/>
            <a:ext cx="1212890" cy="641747"/>
          </a:xfrm>
          <a:prstGeom prst="roundRect">
            <a:avLst>
              <a:gd name="adj" fmla="val 38718"/>
            </a:avLst>
          </a:prstGeom>
          <a:solidFill>
            <a:srgbClr val="E5E7FF"/>
          </a:solidFill>
        </p:spPr>
      </p:sp>
      <p:sp>
        <p:nvSpPr>
          <p:cNvPr id="68" name="Shape 65"/>
          <p:cNvSpPr/>
          <p:nvPr/>
        </p:nvSpPr>
        <p:spPr>
          <a:xfrm>
            <a:off x="9150668" y="5868829"/>
            <a:ext cx="1233368" cy="641747"/>
          </a:xfrm>
          <a:prstGeom prst="roundRect">
            <a:avLst>
              <a:gd name="adj" fmla="val 4840"/>
            </a:avLst>
          </a:prstGeom>
          <a:solidFill>
            <a:srgbClr val="E5E7FF"/>
          </a:solidFill>
        </p:spPr>
      </p:sp>
      <p:sp>
        <p:nvSpPr>
          <p:cNvPr id="69" name="Text 66"/>
          <p:cNvSpPr/>
          <p:nvPr/>
        </p:nvSpPr>
        <p:spPr>
          <a:xfrm>
            <a:off x="9357717" y="6024086"/>
            <a:ext cx="819269"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a:t>
            </a:r>
            <a:endParaRPr lang="en-US" sz="1630" dirty="0"/>
          </a:p>
        </p:txBody>
      </p:sp>
      <p:sp>
        <p:nvSpPr>
          <p:cNvPr id="70" name="Shape 67"/>
          <p:cNvSpPr/>
          <p:nvPr/>
        </p:nvSpPr>
        <p:spPr>
          <a:xfrm>
            <a:off x="10795516" y="5868829"/>
            <a:ext cx="1212890" cy="972979"/>
          </a:xfrm>
          <a:prstGeom prst="roundRect">
            <a:avLst>
              <a:gd name="adj" fmla="val 25537"/>
            </a:avLst>
          </a:prstGeom>
          <a:solidFill>
            <a:srgbClr val="E5E7FF"/>
          </a:solidFill>
        </p:spPr>
      </p:sp>
      <p:sp>
        <p:nvSpPr>
          <p:cNvPr id="71" name="Shape 68"/>
          <p:cNvSpPr/>
          <p:nvPr/>
        </p:nvSpPr>
        <p:spPr>
          <a:xfrm>
            <a:off x="10785277" y="5868829"/>
            <a:ext cx="1233368" cy="972979"/>
          </a:xfrm>
          <a:prstGeom prst="roundRect">
            <a:avLst>
              <a:gd name="adj" fmla="val 3192"/>
            </a:avLst>
          </a:prstGeom>
          <a:solidFill>
            <a:srgbClr val="E5E7FF"/>
          </a:solidFill>
        </p:spPr>
      </p:sp>
      <p:sp>
        <p:nvSpPr>
          <p:cNvPr id="72" name="Text 69"/>
          <p:cNvSpPr/>
          <p:nvPr/>
        </p:nvSpPr>
        <p:spPr>
          <a:xfrm>
            <a:off x="10992326" y="6024086"/>
            <a:ext cx="81926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0.89400*</a:t>
            </a:r>
            <a:endParaRPr lang="en-US" sz="1630" dirty="0"/>
          </a:p>
        </p:txBody>
      </p:sp>
      <p:sp>
        <p:nvSpPr>
          <p:cNvPr id="73" name="Shape 70"/>
          <p:cNvSpPr/>
          <p:nvPr/>
        </p:nvSpPr>
        <p:spPr>
          <a:xfrm>
            <a:off x="12430125" y="5868829"/>
            <a:ext cx="1216700" cy="972979"/>
          </a:xfrm>
          <a:prstGeom prst="roundRect">
            <a:avLst>
              <a:gd name="adj" fmla="val 25537"/>
            </a:avLst>
          </a:prstGeom>
          <a:solidFill>
            <a:srgbClr val="E5E7FF"/>
          </a:solidFill>
        </p:spPr>
      </p:sp>
      <p:sp>
        <p:nvSpPr>
          <p:cNvPr id="74" name="Shape 71"/>
          <p:cNvSpPr/>
          <p:nvPr/>
        </p:nvSpPr>
        <p:spPr>
          <a:xfrm>
            <a:off x="12419886" y="5868829"/>
            <a:ext cx="1237178" cy="972979"/>
          </a:xfrm>
          <a:prstGeom prst="roundRect">
            <a:avLst>
              <a:gd name="adj" fmla="val 3192"/>
            </a:avLst>
          </a:prstGeom>
          <a:solidFill>
            <a:srgbClr val="E5E7FF"/>
          </a:solidFill>
        </p:spPr>
      </p:sp>
      <p:sp>
        <p:nvSpPr>
          <p:cNvPr id="75" name="Text 72"/>
          <p:cNvSpPr/>
          <p:nvPr/>
        </p:nvSpPr>
        <p:spPr>
          <a:xfrm>
            <a:off x="12626935" y="6024086"/>
            <a:ext cx="823079" cy="662464"/>
          </a:xfrm>
          <a:prstGeom prst="rect">
            <a:avLst/>
          </a:prstGeom>
          <a:noFill/>
        </p:spPr>
        <p:txBody>
          <a:bodyPr wrap="squar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0.44816*</a:t>
            </a:r>
            <a:endParaRPr lang="en-US" sz="1630" dirty="0"/>
          </a:p>
        </p:txBody>
      </p:sp>
      <p:sp>
        <p:nvSpPr>
          <p:cNvPr id="76" name="Text 73"/>
          <p:cNvSpPr/>
          <p:nvPr/>
        </p:nvSpPr>
        <p:spPr>
          <a:xfrm>
            <a:off x="776526" y="7227213"/>
            <a:ext cx="13077349"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Note: "*" represents significance at the 5% level.</a:t>
            </a:r>
            <a:endParaRPr lang="en-US" sz="163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2244209"/>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Model Checking</a:t>
            </a:r>
            <a:endParaRPr lang="en-US" sz="4075" dirty="0"/>
          </a:p>
        </p:txBody>
      </p:sp>
      <p:sp>
        <p:nvSpPr>
          <p:cNvPr id="5" name="Text 2"/>
          <p:cNvSpPr/>
          <p:nvPr/>
        </p:nvSpPr>
        <p:spPr>
          <a:xfrm>
            <a:off x="776526" y="3305413"/>
            <a:ext cx="13077349"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Before we finalize our time series model, we need to check its assumptions. In this step, we will check whether the residuals of the ARMA-EGARCH model satisfy the white noise assumption and have an ARCH effect.</a:t>
            </a:r>
            <a:endParaRPr lang="en-US" sz="1630" dirty="0"/>
          </a:p>
        </p:txBody>
      </p:sp>
      <p:sp>
        <p:nvSpPr>
          <p:cNvPr id="6" name="Text 3"/>
          <p:cNvSpPr/>
          <p:nvPr/>
        </p:nvSpPr>
        <p:spPr>
          <a:xfrm>
            <a:off x="983575" y="4332565"/>
            <a:ext cx="285142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Test</a:t>
            </a:r>
            <a:endParaRPr lang="en-US" sz="1630" dirty="0"/>
          </a:p>
        </p:txBody>
      </p:sp>
      <p:sp>
        <p:nvSpPr>
          <p:cNvPr id="7" name="Text 4"/>
          <p:cNvSpPr/>
          <p:nvPr/>
        </p:nvSpPr>
        <p:spPr>
          <a:xfrm>
            <a:off x="4256723" y="4332565"/>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冠忠</a:t>
            </a:r>
            <a:endParaRPr lang="en-US" sz="1630" dirty="0"/>
          </a:p>
        </p:txBody>
      </p:sp>
      <p:sp>
        <p:nvSpPr>
          <p:cNvPr id="8" name="Text 5"/>
          <p:cNvSpPr/>
          <p:nvPr/>
        </p:nvSpPr>
        <p:spPr>
          <a:xfrm>
            <a:off x="7526060" y="4332565"/>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MTR</a:t>
            </a:r>
            <a:endParaRPr lang="en-US" sz="1630" dirty="0"/>
          </a:p>
        </p:txBody>
      </p:sp>
      <p:sp>
        <p:nvSpPr>
          <p:cNvPr id="9" name="Text 6"/>
          <p:cNvSpPr/>
          <p:nvPr/>
        </p:nvSpPr>
        <p:spPr>
          <a:xfrm>
            <a:off x="10795397" y="4332565"/>
            <a:ext cx="285142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载通</a:t>
            </a:r>
            <a:endParaRPr lang="en-US" sz="1630" dirty="0"/>
          </a:p>
        </p:txBody>
      </p:sp>
      <p:sp>
        <p:nvSpPr>
          <p:cNvPr id="10" name="Shape 7"/>
          <p:cNvSpPr/>
          <p:nvPr/>
        </p:nvSpPr>
        <p:spPr>
          <a:xfrm>
            <a:off x="776526" y="4795599"/>
            <a:ext cx="13077349" cy="594836"/>
          </a:xfrm>
          <a:prstGeom prst="rect">
            <a:avLst/>
          </a:prstGeom>
          <a:solidFill>
            <a:srgbClr val="4B54FF">
              <a:alpha val="5000"/>
            </a:srgbClr>
          </a:solidFill>
        </p:spPr>
      </p:sp>
      <p:sp>
        <p:nvSpPr>
          <p:cNvPr id="11" name="Text 8"/>
          <p:cNvSpPr/>
          <p:nvPr/>
        </p:nvSpPr>
        <p:spPr>
          <a:xfrm>
            <a:off x="983575" y="4927402"/>
            <a:ext cx="285142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White Noise Test</a:t>
            </a:r>
            <a:endParaRPr lang="en-US" sz="1630" dirty="0"/>
          </a:p>
        </p:txBody>
      </p:sp>
      <p:sp>
        <p:nvSpPr>
          <p:cNvPr id="12" name="Text 9"/>
          <p:cNvSpPr/>
          <p:nvPr/>
        </p:nvSpPr>
        <p:spPr>
          <a:xfrm>
            <a:off x="4256723" y="4927402"/>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Passed</a:t>
            </a:r>
            <a:endParaRPr lang="en-US" sz="1630" dirty="0"/>
          </a:p>
        </p:txBody>
      </p:sp>
      <p:sp>
        <p:nvSpPr>
          <p:cNvPr id="13" name="Text 10"/>
          <p:cNvSpPr/>
          <p:nvPr/>
        </p:nvSpPr>
        <p:spPr>
          <a:xfrm>
            <a:off x="7526060" y="4927402"/>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Passed</a:t>
            </a:r>
            <a:endParaRPr lang="en-US" sz="1630" dirty="0"/>
          </a:p>
        </p:txBody>
      </p:sp>
      <p:sp>
        <p:nvSpPr>
          <p:cNvPr id="14" name="Text 11"/>
          <p:cNvSpPr/>
          <p:nvPr/>
        </p:nvSpPr>
        <p:spPr>
          <a:xfrm>
            <a:off x="10795397" y="4927402"/>
            <a:ext cx="285142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Passed</a:t>
            </a:r>
            <a:endParaRPr lang="en-US" sz="1630" dirty="0"/>
          </a:p>
        </p:txBody>
      </p:sp>
      <p:sp>
        <p:nvSpPr>
          <p:cNvPr id="15" name="Text 12"/>
          <p:cNvSpPr/>
          <p:nvPr/>
        </p:nvSpPr>
        <p:spPr>
          <a:xfrm>
            <a:off x="983575" y="5522238"/>
            <a:ext cx="285142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ARCH Effect Test</a:t>
            </a:r>
            <a:endParaRPr lang="en-US" sz="1630" dirty="0"/>
          </a:p>
        </p:txBody>
      </p:sp>
      <p:sp>
        <p:nvSpPr>
          <p:cNvPr id="16" name="Text 13"/>
          <p:cNvSpPr/>
          <p:nvPr/>
        </p:nvSpPr>
        <p:spPr>
          <a:xfrm>
            <a:off x="4256723" y="5522238"/>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Not Significant</a:t>
            </a:r>
            <a:endParaRPr lang="en-US" sz="1630" dirty="0"/>
          </a:p>
        </p:txBody>
      </p:sp>
      <p:sp>
        <p:nvSpPr>
          <p:cNvPr id="17" name="Text 14"/>
          <p:cNvSpPr/>
          <p:nvPr/>
        </p:nvSpPr>
        <p:spPr>
          <a:xfrm>
            <a:off x="7526060" y="5522238"/>
            <a:ext cx="284761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Not Significant</a:t>
            </a:r>
            <a:endParaRPr lang="en-US" sz="1630" dirty="0"/>
          </a:p>
        </p:txBody>
      </p:sp>
      <p:sp>
        <p:nvSpPr>
          <p:cNvPr id="18" name="Text 15"/>
          <p:cNvSpPr/>
          <p:nvPr/>
        </p:nvSpPr>
        <p:spPr>
          <a:xfrm>
            <a:off x="10795397" y="5522238"/>
            <a:ext cx="2851428"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Not Significant</a:t>
            </a:r>
            <a:endParaRPr lang="en-US" sz="16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1583650"/>
            <a:ext cx="6466523"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Forecasting Results for 冠忠</a:t>
            </a:r>
            <a:endParaRPr lang="en-US" sz="4075" dirty="0"/>
          </a:p>
        </p:txBody>
      </p:sp>
      <p:sp>
        <p:nvSpPr>
          <p:cNvPr id="5" name="Text 2"/>
          <p:cNvSpPr/>
          <p:nvPr/>
        </p:nvSpPr>
        <p:spPr>
          <a:xfrm>
            <a:off x="776526" y="2644854"/>
            <a:ext cx="13077349"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Based on our time series model, we have generated a forecast for 冠忠 that predicts volatility.</a:t>
            </a:r>
            <a:endParaRPr lang="en-US" sz="1630" dirty="0"/>
          </a:p>
        </p:txBody>
      </p:sp>
      <p:pic>
        <p:nvPicPr>
          <p:cNvPr id="6" name="Image 1" descr="preencoded.png"/>
          <p:cNvPicPr>
            <a:picLocks noChangeAspect="1"/>
          </p:cNvPicPr>
          <p:nvPr/>
        </p:nvPicPr>
        <p:blipFill>
          <a:blip r:embed="rId2"/>
          <a:stretch>
            <a:fillRect/>
          </a:stretch>
        </p:blipFill>
        <p:spPr>
          <a:xfrm>
            <a:off x="4934664" y="3342918"/>
            <a:ext cx="4587835" cy="31058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1086803"/>
            <a:ext cx="6525458"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Forecasting Results for MTR </a:t>
            </a:r>
            <a:endParaRPr lang="en-US" sz="4075" dirty="0"/>
          </a:p>
        </p:txBody>
      </p:sp>
      <p:sp>
        <p:nvSpPr>
          <p:cNvPr id="5" name="Text 2"/>
          <p:cNvSpPr/>
          <p:nvPr/>
        </p:nvSpPr>
        <p:spPr>
          <a:xfrm>
            <a:off x="776526" y="2148007"/>
            <a:ext cx="13077349" cy="1324928"/>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Our time series model predicts a decline in the stock price of MTR over the next quarter, with a possible decrease in demand due to increased competition. As for 载通, our model predicts a modest increase in stock price driven by increased demand for transportation services. Investors should approach MTR with caution, while considering investing in 载通 as a potential growth opportunity.</a:t>
            </a:r>
            <a:endParaRPr lang="en-US" sz="1630" dirty="0"/>
          </a:p>
        </p:txBody>
      </p:sp>
      <p:pic>
        <p:nvPicPr>
          <p:cNvPr id="6" name="Image 1" descr="preencoded.png"/>
          <p:cNvPicPr>
            <a:picLocks noChangeAspect="1"/>
          </p:cNvPicPr>
          <p:nvPr/>
        </p:nvPicPr>
        <p:blipFill>
          <a:blip r:embed="rId2"/>
          <a:stretch>
            <a:fillRect/>
          </a:stretch>
        </p:blipFill>
        <p:spPr>
          <a:xfrm>
            <a:off x="4934069" y="3839766"/>
            <a:ext cx="4588907" cy="31058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836295"/>
            <a:ext cx="6466523"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Forecasting Results for 载通</a:t>
            </a:r>
            <a:endParaRPr lang="en-US" sz="4075" dirty="0"/>
          </a:p>
        </p:txBody>
      </p:sp>
      <p:sp>
        <p:nvSpPr>
          <p:cNvPr id="5" name="Text 2"/>
          <p:cNvSpPr/>
          <p:nvPr/>
        </p:nvSpPr>
        <p:spPr>
          <a:xfrm>
            <a:off x="776526" y="1897499"/>
            <a:ext cx="13077349" cy="1324928"/>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Our time series model predicts a decline in the stock price of MTR over the next quarter, with a possible decrease in demand due to increased competition. As for 载通, our model predicts a modest increase in stock price driven by increased demand for transportation services. Investors should approach MTR with caution, while considering investing in 载通 as a potential growth opportunity.</a:t>
            </a:r>
            <a:endParaRPr lang="en-US" sz="1630" dirty="0"/>
          </a:p>
        </p:txBody>
      </p:sp>
      <p:pic>
        <p:nvPicPr>
          <p:cNvPr id="6" name="Image 1" descr="preencoded.png"/>
          <p:cNvPicPr>
            <a:picLocks noChangeAspect="1"/>
          </p:cNvPicPr>
          <p:nvPr/>
        </p:nvPicPr>
        <p:blipFill>
          <a:blip r:embed="rId2"/>
          <a:stretch>
            <a:fillRect/>
          </a:stretch>
        </p:blipFill>
        <p:spPr>
          <a:xfrm>
            <a:off x="4934069" y="3589258"/>
            <a:ext cx="4588907" cy="3105864"/>
          </a:xfrm>
          <a:prstGeom prst="rect">
            <a:avLst/>
          </a:prstGeom>
        </p:spPr>
      </p:pic>
      <p:sp>
        <p:nvSpPr>
          <p:cNvPr id="7" name="Text 3"/>
          <p:cNvSpPr/>
          <p:nvPr/>
        </p:nvSpPr>
        <p:spPr>
          <a:xfrm>
            <a:off x="776526" y="7061954"/>
            <a:ext cx="13077349"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s</a:t>
            </a:r>
            <a:endParaRPr lang="en-US" sz="163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p:spPr>
      </p:sp>
      <p:sp>
        <p:nvSpPr>
          <p:cNvPr id="6" name="Text 2"/>
          <p:cNvSpPr/>
          <p:nvPr/>
        </p:nvSpPr>
        <p:spPr>
          <a:xfrm>
            <a:off x="776526" y="3139083"/>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Multivariate Analysis</a:t>
            </a:r>
            <a:endParaRPr lang="en-US" sz="4075" dirty="0"/>
          </a:p>
        </p:txBody>
      </p:sp>
      <p:sp>
        <p:nvSpPr>
          <p:cNvPr id="7" name="Text 3"/>
          <p:cNvSpPr/>
          <p:nvPr/>
        </p:nvSpPr>
        <p:spPr>
          <a:xfrm>
            <a:off x="776526" y="4096703"/>
            <a:ext cx="13077349"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In this section, we use MTR and 载通 to construct a VARMA (Vector Autoregressive Moving Average) model. By considering the interdependencies and relationships between these two companies, we aim to gain deeper insights into the dynamics of the Hong Kong transportation industry. </a:t>
            </a:r>
            <a:endParaRPr lang="en-US" sz="163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p:cNvPicPr>
            <a:picLocks noChangeAspect="1"/>
          </p:cNvPicPr>
          <p:nvPr/>
        </p:nvPicPr>
        <p:blipFill>
          <a:blip r:embed="rId2"/>
          <a:stretch>
            <a:fillRect/>
          </a:stretch>
        </p:blipFill>
        <p:spPr>
          <a:xfrm>
            <a:off x="-7620" y="207050"/>
            <a:ext cx="5486400" cy="7815501"/>
          </a:xfrm>
          <a:prstGeom prst="rect">
            <a:avLst/>
          </a:prstGeom>
        </p:spPr>
      </p:pic>
      <p:sp>
        <p:nvSpPr>
          <p:cNvPr id="5" name="Text 1"/>
          <p:cNvSpPr/>
          <p:nvPr/>
        </p:nvSpPr>
        <p:spPr>
          <a:xfrm>
            <a:off x="6262807" y="2973467"/>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Model Selection</a:t>
            </a:r>
            <a:endParaRPr lang="en-US" sz="4075" dirty="0"/>
          </a:p>
        </p:txBody>
      </p:sp>
      <p:sp>
        <p:nvSpPr>
          <p:cNvPr id="6" name="Text 2"/>
          <p:cNvSpPr/>
          <p:nvPr/>
        </p:nvSpPr>
        <p:spPr>
          <a:xfrm>
            <a:off x="6262807" y="3931087"/>
            <a:ext cx="7591187" cy="1324928"/>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In this section, we employ the AIC (Akaike Information Criterion) standard to determine the optimal time series model for our analysis. By selecting the model with the lowest AIC value, we choose the VAR（7） as our optimal model. </a:t>
            </a:r>
            <a:endParaRPr lang="en-US" sz="163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984290"/>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Model Estimation</a:t>
            </a:r>
            <a:endParaRPr lang="en-US" sz="4075" dirty="0"/>
          </a:p>
        </p:txBody>
      </p:sp>
      <p:sp>
        <p:nvSpPr>
          <p:cNvPr id="5" name="Text 2"/>
          <p:cNvSpPr/>
          <p:nvPr/>
        </p:nvSpPr>
        <p:spPr>
          <a:xfrm>
            <a:off x="776526" y="1941909"/>
            <a:ext cx="13077349"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In this section, we use the ARMA-EGARCH model to estimate the parameters of our chosen time series model. By incorporating both autoregressive and moving average components with an asymmetric volatility model, we aim to capture the complex dynamics of the Hong Kong transportation stocks.</a:t>
            </a:r>
            <a:endParaRPr lang="en-US" sz="1630" dirty="0"/>
          </a:p>
        </p:txBody>
      </p:sp>
      <p:pic>
        <p:nvPicPr>
          <p:cNvPr id="6" name="Image 1" descr="preencoded.png"/>
          <p:cNvPicPr>
            <a:picLocks noChangeAspect="1"/>
          </p:cNvPicPr>
          <p:nvPr/>
        </p:nvPicPr>
        <p:blipFill>
          <a:blip r:embed="rId2"/>
          <a:stretch>
            <a:fillRect/>
          </a:stretch>
        </p:blipFill>
        <p:spPr>
          <a:xfrm>
            <a:off x="2714863" y="3365540"/>
            <a:ext cx="2236232" cy="2484715"/>
          </a:xfrm>
          <a:prstGeom prst="rect">
            <a:avLst/>
          </a:prstGeom>
        </p:spPr>
      </p:pic>
      <p:pic>
        <p:nvPicPr>
          <p:cNvPr id="7" name="Image 2" descr="preencoded.png"/>
          <p:cNvPicPr>
            <a:picLocks noChangeAspect="1"/>
          </p:cNvPicPr>
          <p:nvPr/>
        </p:nvPicPr>
        <p:blipFill>
          <a:blip r:embed="rId3"/>
          <a:stretch>
            <a:fillRect/>
          </a:stretch>
        </p:blipFill>
        <p:spPr>
          <a:xfrm>
            <a:off x="7575352" y="3401378"/>
            <a:ext cx="1949410" cy="3093363"/>
          </a:xfrm>
          <a:prstGeom prst="rect">
            <a:avLst/>
          </a:prstGeom>
        </p:spPr>
      </p:pic>
      <p:sp>
        <p:nvSpPr>
          <p:cNvPr id="8" name="Text 3"/>
          <p:cNvSpPr/>
          <p:nvPr/>
        </p:nvSpPr>
        <p:spPr>
          <a:xfrm>
            <a:off x="7575352" y="6727627"/>
            <a:ext cx="6286143"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 </a:t>
            </a:r>
            <a:endParaRPr lang="en-US" sz="163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p:cNvPicPr>
            <a:picLocks noChangeAspect="1"/>
          </p:cNvPicPr>
          <p:nvPr/>
        </p:nvPicPr>
        <p:blipFill>
          <a:blip r:embed="rId2"/>
          <a:stretch>
            <a:fillRect/>
          </a:stretch>
        </p:blipFill>
        <p:spPr>
          <a:xfrm>
            <a:off x="0" y="0"/>
            <a:ext cx="14630400" cy="2588181"/>
          </a:xfrm>
          <a:prstGeom prst="rect">
            <a:avLst/>
          </a:prstGeom>
        </p:spPr>
      </p:pic>
      <p:sp>
        <p:nvSpPr>
          <p:cNvPr id="5" name="Text 1"/>
          <p:cNvSpPr/>
          <p:nvPr/>
        </p:nvSpPr>
        <p:spPr>
          <a:xfrm>
            <a:off x="776526" y="4598789"/>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Model Checking</a:t>
            </a:r>
            <a:endParaRPr lang="en-US" sz="4075" dirty="0"/>
          </a:p>
        </p:txBody>
      </p:sp>
      <p:sp>
        <p:nvSpPr>
          <p:cNvPr id="6" name="Text 2"/>
          <p:cNvSpPr/>
          <p:nvPr/>
        </p:nvSpPr>
        <p:spPr>
          <a:xfrm>
            <a:off x="776526" y="5556409"/>
            <a:ext cx="13077349"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After estimating the parameters of our VAR(7) model, it's important to perform model checks to assess its validity. We'll examine residuals to see whether it is white noise using Ljung-Box test. It shows that the residuals are white-noise.</a:t>
            </a:r>
            <a:endParaRPr lang="en-US" sz="16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EEEFF5"/>
          </a:solidFill>
        </p:spPr>
      </p:sp>
      <p:sp>
        <p:nvSpPr>
          <p:cNvPr id="4" name="Text 1"/>
          <p:cNvSpPr/>
          <p:nvPr/>
        </p:nvSpPr>
        <p:spPr>
          <a:xfrm>
            <a:off x="1732717" y="486132"/>
            <a:ext cx="7357586" cy="552450"/>
          </a:xfrm>
          <a:prstGeom prst="rect">
            <a:avLst/>
          </a:prstGeom>
          <a:noFill/>
        </p:spPr>
        <p:txBody>
          <a:bodyPr wrap="none" rtlCol="0" anchor="t"/>
          <a:lstStyle/>
          <a:p>
            <a:pPr marL="0" indent="0">
              <a:lnSpc>
                <a:spcPts val="4350"/>
              </a:lnSpc>
              <a:buNone/>
            </a:pPr>
            <a:r>
              <a:rPr lang="en-US" sz="3480" b="1" dirty="0">
                <a:solidFill>
                  <a:srgbClr val="396AF1"/>
                </a:solidFill>
                <a:latin typeface="Barlow" pitchFamily="34" charset="0"/>
                <a:ea typeface="Barlow" pitchFamily="34" charset="-122"/>
                <a:cs typeface="Barlow" pitchFamily="34" charset="-120"/>
              </a:rPr>
              <a:t>Understanding Transportation Stocks</a:t>
            </a:r>
            <a:endParaRPr lang="en-US" sz="3480" dirty="0"/>
          </a:p>
        </p:txBody>
      </p:sp>
      <p:sp>
        <p:nvSpPr>
          <p:cNvPr id="5" name="Text 2"/>
          <p:cNvSpPr/>
          <p:nvPr/>
        </p:nvSpPr>
        <p:spPr>
          <a:xfrm>
            <a:off x="1732717" y="1480423"/>
            <a:ext cx="2209681" cy="276225"/>
          </a:xfrm>
          <a:prstGeom prst="rect">
            <a:avLst/>
          </a:prstGeom>
          <a:noFill/>
        </p:spPr>
        <p:txBody>
          <a:bodyPr wrap="none" rtlCol="0" anchor="t"/>
          <a:lstStyle/>
          <a:p>
            <a:pPr marL="0" indent="0">
              <a:lnSpc>
                <a:spcPts val="2175"/>
              </a:lnSpc>
              <a:buNone/>
            </a:pPr>
            <a:r>
              <a:rPr lang="en-US" sz="1740" b="1" dirty="0">
                <a:solidFill>
                  <a:srgbClr val="396AF1"/>
                </a:solidFill>
                <a:latin typeface="Barlow" pitchFamily="34" charset="0"/>
                <a:ea typeface="Barlow" pitchFamily="34" charset="-122"/>
                <a:cs typeface="Barlow" pitchFamily="34" charset="-120"/>
              </a:rPr>
              <a:t>Economic Indicator</a:t>
            </a:r>
            <a:endParaRPr lang="en-US" sz="1740" dirty="0"/>
          </a:p>
        </p:txBody>
      </p:sp>
      <p:sp>
        <p:nvSpPr>
          <p:cNvPr id="6" name="Text 3"/>
          <p:cNvSpPr/>
          <p:nvPr/>
        </p:nvSpPr>
        <p:spPr>
          <a:xfrm>
            <a:off x="1732717" y="1933337"/>
            <a:ext cx="3433643" cy="3960495"/>
          </a:xfrm>
          <a:prstGeom prst="rect">
            <a:avLst/>
          </a:prstGeom>
          <a:noFill/>
        </p:spPr>
        <p:txBody>
          <a:bodyPr wrap="square" rtlCol="0" anchor="t"/>
          <a:lstStyle/>
          <a:p>
            <a:pPr marL="0" indent="0">
              <a:lnSpc>
                <a:spcPts val="2225"/>
              </a:lnSpc>
              <a:buNone/>
            </a:pPr>
            <a:r>
              <a:rPr lang="en-US" sz="1390" dirty="0">
                <a:solidFill>
                  <a:srgbClr val="272525"/>
                </a:solidFill>
                <a:latin typeface="Montserrat" pitchFamily="34" charset="0"/>
                <a:ea typeface="Montserrat" pitchFamily="34" charset="-122"/>
                <a:cs typeface="Montserrat" pitchFamily="34" charset="-120"/>
              </a:rPr>
              <a:t>The performance of Hong Kong's transportation stocks serves as an important economic indicator, reflecting the overall health and growth of the city's economy. These stocks are closely tied to the transportation sector, which plays a crucial role in facilitating trade, tourism, and business activities. By monitoring the performance of transportation stocks, investors and analysts can gain insights into the current economic conditions and anticipate future trends.</a:t>
            </a:r>
            <a:endParaRPr lang="en-US" sz="1390" dirty="0"/>
          </a:p>
        </p:txBody>
      </p:sp>
      <p:sp>
        <p:nvSpPr>
          <p:cNvPr id="7" name="Text 4"/>
          <p:cNvSpPr/>
          <p:nvPr/>
        </p:nvSpPr>
        <p:spPr>
          <a:xfrm>
            <a:off x="5605224" y="1480423"/>
            <a:ext cx="3433643" cy="552450"/>
          </a:xfrm>
          <a:prstGeom prst="rect">
            <a:avLst/>
          </a:prstGeom>
          <a:noFill/>
        </p:spPr>
        <p:txBody>
          <a:bodyPr wrap="square" rtlCol="0" anchor="t"/>
          <a:lstStyle/>
          <a:p>
            <a:pPr marL="0" indent="0">
              <a:lnSpc>
                <a:spcPts val="2175"/>
              </a:lnSpc>
              <a:buNone/>
            </a:pPr>
            <a:r>
              <a:rPr lang="en-US" sz="1740" b="1" dirty="0">
                <a:solidFill>
                  <a:srgbClr val="396AF1"/>
                </a:solidFill>
                <a:latin typeface="Barlow" pitchFamily="34" charset="0"/>
                <a:ea typeface="Barlow" pitchFamily="34" charset="-122"/>
                <a:cs typeface="Barlow" pitchFamily="34" charset="-120"/>
              </a:rPr>
              <a:t>Transportation Industry's Significance in Hong Kong</a:t>
            </a:r>
            <a:endParaRPr lang="en-US" sz="1740" dirty="0"/>
          </a:p>
        </p:txBody>
      </p:sp>
      <p:sp>
        <p:nvSpPr>
          <p:cNvPr id="8" name="Text 5"/>
          <p:cNvSpPr/>
          <p:nvPr/>
        </p:nvSpPr>
        <p:spPr>
          <a:xfrm>
            <a:off x="5605224" y="2209562"/>
            <a:ext cx="3433643" cy="5374958"/>
          </a:xfrm>
          <a:prstGeom prst="rect">
            <a:avLst/>
          </a:prstGeom>
          <a:noFill/>
        </p:spPr>
        <p:txBody>
          <a:bodyPr wrap="square" rtlCol="0" anchor="t"/>
          <a:lstStyle/>
          <a:p>
            <a:pPr marL="0" indent="0">
              <a:lnSpc>
                <a:spcPts val="2225"/>
              </a:lnSpc>
              <a:buNone/>
            </a:pPr>
            <a:r>
              <a:rPr lang="en-US" sz="1390" dirty="0">
                <a:solidFill>
                  <a:srgbClr val="272525"/>
                </a:solidFill>
                <a:latin typeface="Montserrat" pitchFamily="34" charset="0"/>
                <a:ea typeface="Montserrat" pitchFamily="34" charset="-122"/>
                <a:cs typeface="Montserrat" pitchFamily="34" charset="-120"/>
              </a:rPr>
              <a:t>The transportation industry holds significant importance for Hong Kong as a major global financial hub and trading center. With its strategic location and extensive transportation infrastructure, Hong Kong serves as a vital gateway for international trade and commerce. The transportation sector not only supports the smooth flow of goods and services but also contributes to the city's overall economic competitiveness. By investing in the transportation industry, individuals can contribute to the sustainable growth and development of Hong Kong as well as potentially benefit from the opportunities presented by this dynamic sector.</a:t>
            </a:r>
            <a:endParaRPr lang="en-US" sz="1390" dirty="0"/>
          </a:p>
        </p:txBody>
      </p:sp>
      <p:sp>
        <p:nvSpPr>
          <p:cNvPr id="9" name="Text 6"/>
          <p:cNvSpPr/>
          <p:nvPr/>
        </p:nvSpPr>
        <p:spPr>
          <a:xfrm>
            <a:off x="9477732" y="1480423"/>
            <a:ext cx="2496383" cy="276225"/>
          </a:xfrm>
          <a:prstGeom prst="rect">
            <a:avLst/>
          </a:prstGeom>
          <a:noFill/>
        </p:spPr>
        <p:txBody>
          <a:bodyPr wrap="none" rtlCol="0" anchor="t"/>
          <a:lstStyle/>
          <a:p>
            <a:pPr marL="0" indent="0">
              <a:lnSpc>
                <a:spcPts val="2175"/>
              </a:lnSpc>
              <a:buNone/>
            </a:pPr>
            <a:r>
              <a:rPr lang="en-US" sz="1740" b="1" dirty="0">
                <a:solidFill>
                  <a:srgbClr val="396AF1"/>
                </a:solidFill>
                <a:latin typeface="Barlow" pitchFamily="34" charset="0"/>
                <a:ea typeface="Barlow" pitchFamily="34" charset="-122"/>
                <a:cs typeface="Barlow" pitchFamily="34" charset="-120"/>
              </a:rPr>
              <a:t>Investment Opportunities</a:t>
            </a:r>
            <a:endParaRPr lang="en-US" sz="1740" dirty="0"/>
          </a:p>
        </p:txBody>
      </p:sp>
      <p:sp>
        <p:nvSpPr>
          <p:cNvPr id="10" name="Text 7"/>
          <p:cNvSpPr/>
          <p:nvPr/>
        </p:nvSpPr>
        <p:spPr>
          <a:xfrm>
            <a:off x="9477732" y="1933337"/>
            <a:ext cx="3433643" cy="3677603"/>
          </a:xfrm>
          <a:prstGeom prst="rect">
            <a:avLst/>
          </a:prstGeom>
          <a:noFill/>
        </p:spPr>
        <p:txBody>
          <a:bodyPr wrap="square" rtlCol="0" anchor="t"/>
          <a:lstStyle/>
          <a:p>
            <a:pPr marL="0" indent="0">
              <a:lnSpc>
                <a:spcPts val="2225"/>
              </a:lnSpc>
              <a:buNone/>
            </a:pPr>
            <a:r>
              <a:rPr lang="en-US" sz="1390" dirty="0">
                <a:solidFill>
                  <a:srgbClr val="272525"/>
                </a:solidFill>
                <a:latin typeface="Montserrat" pitchFamily="34" charset="0"/>
                <a:ea typeface="Montserrat" pitchFamily="34" charset="-122"/>
                <a:cs typeface="Montserrat" pitchFamily="34" charset="-120"/>
              </a:rPr>
              <a:t>The transportation sector in Hong Kong offers attractive investment opportunities. As the city continues to grow and develop, the demand for efficient and reliable transportation services is expected to increase. This presents opportunities for investors to capitalize on the growth potential of transportation stocks. By carefully analyzing market trends and selecting the right stocks, investors can potentially earn attractive returns and diversify their investment portfolios.</a:t>
            </a:r>
            <a:endParaRPr lang="en-US" sz="139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1948577"/>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Forecasting</a:t>
            </a:r>
            <a:endParaRPr lang="en-US" sz="4075" dirty="0"/>
          </a:p>
        </p:txBody>
      </p:sp>
      <p:sp>
        <p:nvSpPr>
          <p:cNvPr id="5" name="Text 2"/>
          <p:cNvSpPr/>
          <p:nvPr/>
        </p:nvSpPr>
        <p:spPr>
          <a:xfrm>
            <a:off x="776526" y="3009781"/>
            <a:ext cx="13077349"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Now that we have successfully built and checked our VAR(7) model, it's time to use it for forecasting. We will utilize the estimated parameters and historical data to predict future values of the selected transportation stocks: MTR, and 载通.  The forecasting result is as follows.</a:t>
            </a:r>
            <a:endParaRPr lang="en-US" sz="1630" dirty="0"/>
          </a:p>
        </p:txBody>
      </p:sp>
      <p:pic>
        <p:nvPicPr>
          <p:cNvPr id="6" name="Image 1" descr="preencoded.png"/>
          <p:cNvPicPr>
            <a:picLocks noChangeAspect="1"/>
          </p:cNvPicPr>
          <p:nvPr/>
        </p:nvPicPr>
        <p:blipFill>
          <a:blip r:embed="rId2"/>
          <a:stretch>
            <a:fillRect/>
          </a:stretch>
        </p:blipFill>
        <p:spPr>
          <a:xfrm>
            <a:off x="776526" y="4236363"/>
            <a:ext cx="3934063" cy="20446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2666762"/>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Thank You</a:t>
            </a:r>
            <a:endParaRPr lang="en-US" sz="4075" dirty="0"/>
          </a:p>
        </p:txBody>
      </p:sp>
      <p:pic>
        <p:nvPicPr>
          <p:cNvPr id="5" name="Image 1" descr="preencoded.png"/>
          <p:cNvPicPr>
            <a:picLocks noChangeAspect="1"/>
          </p:cNvPicPr>
          <p:nvPr/>
        </p:nvPicPr>
        <p:blipFill>
          <a:blip r:embed="rId2"/>
          <a:stretch>
            <a:fillRect/>
          </a:stretch>
        </p:blipFill>
        <p:spPr>
          <a:xfrm>
            <a:off x="776526" y="3727966"/>
            <a:ext cx="517565" cy="517565"/>
          </a:xfrm>
          <a:prstGeom prst="rect">
            <a:avLst/>
          </a:prstGeom>
        </p:spPr>
      </p:pic>
      <p:sp>
        <p:nvSpPr>
          <p:cNvPr id="6" name="Text 2"/>
          <p:cNvSpPr/>
          <p:nvPr/>
        </p:nvSpPr>
        <p:spPr>
          <a:xfrm>
            <a:off x="776526" y="4452580"/>
            <a:ext cx="2588181" cy="323493"/>
          </a:xfrm>
          <a:prstGeom prst="rect">
            <a:avLst/>
          </a:prstGeom>
          <a:noFill/>
        </p:spPr>
        <p:txBody>
          <a:bodyPr wrap="none" rtlCol="0" anchor="t"/>
          <a:lstStyle/>
          <a:p>
            <a:pPr marL="0" indent="0" algn="l">
              <a:lnSpc>
                <a:spcPts val="2545"/>
              </a:lnSpc>
              <a:buNone/>
            </a:pPr>
            <a:r>
              <a:rPr lang="en-US" sz="2040" b="1" dirty="0">
                <a:solidFill>
                  <a:srgbClr val="396AF1"/>
                </a:solidFill>
                <a:latin typeface="Barlow" pitchFamily="34" charset="0"/>
                <a:ea typeface="Barlow" pitchFamily="34" charset="-122"/>
                <a:cs typeface="Barlow" pitchFamily="34" charset="-120"/>
              </a:rPr>
              <a:t>Presentation</a:t>
            </a:r>
            <a:endParaRPr lang="en-US" sz="2040" dirty="0"/>
          </a:p>
        </p:txBody>
      </p:sp>
      <p:sp>
        <p:nvSpPr>
          <p:cNvPr id="7" name="Text 3"/>
          <p:cNvSpPr/>
          <p:nvPr/>
        </p:nvSpPr>
        <p:spPr>
          <a:xfrm>
            <a:off x="776526" y="4900255"/>
            <a:ext cx="4152067" cy="331232"/>
          </a:xfrm>
          <a:prstGeom prst="rect">
            <a:avLst/>
          </a:prstGeom>
          <a:noFill/>
        </p:spPr>
        <p:txBody>
          <a:bodyPr wrap="none" rtlCol="0" anchor="t"/>
          <a:lstStyle/>
          <a:p>
            <a:pPr marL="0" indent="0" algn="l">
              <a:lnSpc>
                <a:spcPts val="2610"/>
              </a:lnSpc>
              <a:buNone/>
            </a:pPr>
            <a:r>
              <a:rPr lang="en-US" sz="1630" dirty="0">
                <a:solidFill>
                  <a:srgbClr val="272525"/>
                </a:solidFill>
                <a:latin typeface="Montserrat" pitchFamily="34" charset="0"/>
                <a:ea typeface="Montserrat" pitchFamily="34" charset="-122"/>
                <a:cs typeface="Montserrat" pitchFamily="34" charset="-120"/>
              </a:rPr>
              <a:t>Thank you for your time and attention.</a:t>
            </a:r>
            <a:endParaRPr lang="en-US" sz="1630" dirty="0"/>
          </a:p>
        </p:txBody>
      </p:sp>
      <p:pic>
        <p:nvPicPr>
          <p:cNvPr id="8" name="Image 2" descr="preencoded.png"/>
          <p:cNvPicPr>
            <a:picLocks noChangeAspect="1"/>
          </p:cNvPicPr>
          <p:nvPr/>
        </p:nvPicPr>
        <p:blipFill>
          <a:blip r:embed="rId3"/>
          <a:stretch>
            <a:fillRect/>
          </a:stretch>
        </p:blipFill>
        <p:spPr>
          <a:xfrm>
            <a:off x="5239107" y="3727966"/>
            <a:ext cx="517565" cy="517565"/>
          </a:xfrm>
          <a:prstGeom prst="rect">
            <a:avLst/>
          </a:prstGeom>
        </p:spPr>
      </p:pic>
      <p:sp>
        <p:nvSpPr>
          <p:cNvPr id="9" name="Text 4"/>
          <p:cNvSpPr/>
          <p:nvPr/>
        </p:nvSpPr>
        <p:spPr>
          <a:xfrm>
            <a:off x="5239107" y="4452580"/>
            <a:ext cx="2588181" cy="323493"/>
          </a:xfrm>
          <a:prstGeom prst="rect">
            <a:avLst/>
          </a:prstGeom>
          <a:noFill/>
        </p:spPr>
        <p:txBody>
          <a:bodyPr wrap="none" rtlCol="0" anchor="t"/>
          <a:lstStyle/>
          <a:p>
            <a:pPr marL="0" indent="0" algn="l">
              <a:lnSpc>
                <a:spcPts val="2545"/>
              </a:lnSpc>
              <a:buNone/>
            </a:pPr>
            <a:r>
              <a:rPr lang="en-US" sz="2040" b="1" dirty="0">
                <a:solidFill>
                  <a:srgbClr val="396AF1"/>
                </a:solidFill>
                <a:latin typeface="Barlow" pitchFamily="34" charset="0"/>
                <a:ea typeface="Barlow" pitchFamily="34" charset="-122"/>
                <a:cs typeface="Barlow" pitchFamily="34" charset="-120"/>
              </a:rPr>
              <a:t>Questions</a:t>
            </a:r>
            <a:endParaRPr lang="en-US" sz="2040" dirty="0"/>
          </a:p>
        </p:txBody>
      </p:sp>
      <p:sp>
        <p:nvSpPr>
          <p:cNvPr id="10" name="Text 5"/>
          <p:cNvSpPr/>
          <p:nvPr/>
        </p:nvSpPr>
        <p:spPr>
          <a:xfrm>
            <a:off x="5239107" y="4900255"/>
            <a:ext cx="4152067" cy="662464"/>
          </a:xfrm>
          <a:prstGeom prst="rect">
            <a:avLst/>
          </a:prstGeom>
          <a:noFill/>
        </p:spPr>
        <p:txBody>
          <a:bodyPr wrap="square" rtlCol="0" anchor="t"/>
          <a:lstStyle/>
          <a:p>
            <a:pPr marL="0" indent="0" algn="l">
              <a:lnSpc>
                <a:spcPts val="2610"/>
              </a:lnSpc>
              <a:buNone/>
            </a:pPr>
            <a:r>
              <a:rPr lang="en-US" sz="1630" dirty="0">
                <a:solidFill>
                  <a:srgbClr val="272525"/>
                </a:solidFill>
                <a:latin typeface="Montserrat" pitchFamily="34" charset="0"/>
                <a:ea typeface="Montserrat" pitchFamily="34" charset="-122"/>
                <a:cs typeface="Montserrat" pitchFamily="34" charset="-120"/>
              </a:rPr>
              <a:t>We welcome any questions or feedback you may have.</a:t>
            </a:r>
            <a:endParaRPr lang="en-US" sz="1630" dirty="0"/>
          </a:p>
        </p:txBody>
      </p:sp>
      <p:pic>
        <p:nvPicPr>
          <p:cNvPr id="11" name="Image 3" descr="preencoded.png"/>
          <p:cNvPicPr>
            <a:picLocks noChangeAspect="1"/>
          </p:cNvPicPr>
          <p:nvPr/>
        </p:nvPicPr>
        <p:blipFill>
          <a:blip r:embed="rId4"/>
          <a:stretch>
            <a:fillRect/>
          </a:stretch>
        </p:blipFill>
        <p:spPr>
          <a:xfrm>
            <a:off x="9701689" y="3727966"/>
            <a:ext cx="517565" cy="517565"/>
          </a:xfrm>
          <a:prstGeom prst="rect">
            <a:avLst/>
          </a:prstGeom>
        </p:spPr>
      </p:pic>
      <p:sp>
        <p:nvSpPr>
          <p:cNvPr id="12" name="Text 6"/>
          <p:cNvSpPr/>
          <p:nvPr/>
        </p:nvSpPr>
        <p:spPr>
          <a:xfrm>
            <a:off x="9701689" y="4452580"/>
            <a:ext cx="2588181" cy="323493"/>
          </a:xfrm>
          <a:prstGeom prst="rect">
            <a:avLst/>
          </a:prstGeom>
          <a:noFill/>
        </p:spPr>
        <p:txBody>
          <a:bodyPr wrap="none" rtlCol="0" anchor="t"/>
          <a:lstStyle/>
          <a:p>
            <a:pPr marL="0" indent="0" algn="l">
              <a:lnSpc>
                <a:spcPts val="2545"/>
              </a:lnSpc>
              <a:buNone/>
            </a:pPr>
            <a:r>
              <a:rPr lang="en-US" sz="2040" b="1" dirty="0">
                <a:solidFill>
                  <a:srgbClr val="396AF1"/>
                </a:solidFill>
                <a:latin typeface="Barlow" pitchFamily="34" charset="0"/>
                <a:ea typeface="Barlow" pitchFamily="34" charset="-122"/>
                <a:cs typeface="Barlow" pitchFamily="34" charset="-120"/>
              </a:rPr>
              <a:t>Contact</a:t>
            </a:r>
            <a:endParaRPr lang="en-US" sz="2040" dirty="0"/>
          </a:p>
        </p:txBody>
      </p:sp>
      <p:sp>
        <p:nvSpPr>
          <p:cNvPr id="13" name="Text 7"/>
          <p:cNvSpPr/>
          <p:nvPr/>
        </p:nvSpPr>
        <p:spPr>
          <a:xfrm>
            <a:off x="9701689" y="4900255"/>
            <a:ext cx="4152186" cy="662464"/>
          </a:xfrm>
          <a:prstGeom prst="rect">
            <a:avLst/>
          </a:prstGeom>
          <a:noFill/>
        </p:spPr>
        <p:txBody>
          <a:bodyPr wrap="square" rtlCol="0" anchor="t"/>
          <a:lstStyle/>
          <a:p>
            <a:pPr marL="0" indent="0" algn="l">
              <a:lnSpc>
                <a:spcPts val="2610"/>
              </a:lnSpc>
              <a:buNone/>
            </a:pPr>
            <a:r>
              <a:rPr lang="en-US" sz="1630" dirty="0">
                <a:solidFill>
                  <a:srgbClr val="272525"/>
                </a:solidFill>
                <a:latin typeface="Montserrat" pitchFamily="34" charset="0"/>
                <a:ea typeface="Montserrat" pitchFamily="34" charset="-122"/>
                <a:cs typeface="Montserrat" pitchFamily="34" charset="-120"/>
              </a:rPr>
              <a:t>Please feel free to reach out for further discussion.</a:t>
            </a:r>
            <a:endParaRPr lang="en-US" sz="16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2511504"/>
            <a:ext cx="10001964"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Introducing the Stocks: 冠忠, MTR, and 载通</a:t>
            </a:r>
            <a:endParaRPr lang="en-US" sz="4075" dirty="0"/>
          </a:p>
        </p:txBody>
      </p:sp>
      <p:sp>
        <p:nvSpPr>
          <p:cNvPr id="5" name="Text 2"/>
          <p:cNvSpPr/>
          <p:nvPr/>
        </p:nvSpPr>
        <p:spPr>
          <a:xfrm>
            <a:off x="776526" y="3676174"/>
            <a:ext cx="2588181" cy="323493"/>
          </a:xfrm>
          <a:prstGeom prst="rect">
            <a:avLst/>
          </a:prstGeom>
          <a:noFill/>
        </p:spPr>
        <p:txBody>
          <a:bodyPr wrap="none" rtlCol="0" anchor="t"/>
          <a:lstStyle/>
          <a:p>
            <a:pPr marL="0" indent="0">
              <a:lnSpc>
                <a:spcPts val="2545"/>
              </a:lnSpc>
              <a:buNone/>
            </a:pPr>
            <a:r>
              <a:rPr lang="en-US" sz="2040" b="1" dirty="0">
                <a:solidFill>
                  <a:srgbClr val="396AF1"/>
                </a:solidFill>
                <a:latin typeface="Barlow" pitchFamily="34" charset="0"/>
                <a:ea typeface="Barlow" pitchFamily="34" charset="-122"/>
                <a:cs typeface="Barlow" pitchFamily="34" charset="-120"/>
              </a:rPr>
              <a:t>冠忠 (0306.HK)</a:t>
            </a:r>
            <a:endParaRPr lang="en-US" sz="2040" dirty="0"/>
          </a:p>
        </p:txBody>
      </p:sp>
      <p:sp>
        <p:nvSpPr>
          <p:cNvPr id="6" name="Text 3"/>
          <p:cNvSpPr/>
          <p:nvPr/>
        </p:nvSpPr>
        <p:spPr>
          <a:xfrm>
            <a:off x="776526" y="4206716"/>
            <a:ext cx="4021931"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 leading bus and minibus operator providing public transportation services in Hong Kong.</a:t>
            </a:r>
            <a:endParaRPr lang="en-US" sz="1630" dirty="0"/>
          </a:p>
        </p:txBody>
      </p:sp>
      <p:sp>
        <p:nvSpPr>
          <p:cNvPr id="7" name="Text 4"/>
          <p:cNvSpPr/>
          <p:nvPr/>
        </p:nvSpPr>
        <p:spPr>
          <a:xfrm>
            <a:off x="5311140" y="3676174"/>
            <a:ext cx="2588181" cy="323493"/>
          </a:xfrm>
          <a:prstGeom prst="rect">
            <a:avLst/>
          </a:prstGeom>
          <a:noFill/>
        </p:spPr>
        <p:txBody>
          <a:bodyPr wrap="none" rtlCol="0" anchor="t"/>
          <a:lstStyle/>
          <a:p>
            <a:pPr marL="0" indent="0">
              <a:lnSpc>
                <a:spcPts val="2545"/>
              </a:lnSpc>
              <a:buNone/>
            </a:pPr>
            <a:r>
              <a:rPr lang="en-US" sz="2040" b="1" dirty="0">
                <a:solidFill>
                  <a:srgbClr val="396AF1"/>
                </a:solidFill>
                <a:latin typeface="Barlow" pitchFamily="34" charset="0"/>
                <a:ea typeface="Barlow" pitchFamily="34" charset="-122"/>
                <a:cs typeface="Barlow" pitchFamily="34" charset="-120"/>
              </a:rPr>
              <a:t>MTR (0066.HK)</a:t>
            </a:r>
            <a:endParaRPr lang="en-US" sz="2040" dirty="0"/>
          </a:p>
        </p:txBody>
      </p:sp>
      <p:sp>
        <p:nvSpPr>
          <p:cNvPr id="8" name="Text 5"/>
          <p:cNvSpPr/>
          <p:nvPr/>
        </p:nvSpPr>
        <p:spPr>
          <a:xfrm>
            <a:off x="5311140" y="4206716"/>
            <a:ext cx="4021931"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The world-class rapid transit railway system that is the backbone of Hong Kong's urban mobility.</a:t>
            </a:r>
            <a:endParaRPr lang="en-US" sz="1630" dirty="0"/>
          </a:p>
        </p:txBody>
      </p:sp>
      <p:sp>
        <p:nvSpPr>
          <p:cNvPr id="9" name="Text 6"/>
          <p:cNvSpPr/>
          <p:nvPr/>
        </p:nvSpPr>
        <p:spPr>
          <a:xfrm>
            <a:off x="9845754" y="3676174"/>
            <a:ext cx="2588181" cy="323493"/>
          </a:xfrm>
          <a:prstGeom prst="rect">
            <a:avLst/>
          </a:prstGeom>
          <a:noFill/>
        </p:spPr>
        <p:txBody>
          <a:bodyPr wrap="none" rtlCol="0" anchor="t"/>
          <a:lstStyle/>
          <a:p>
            <a:pPr marL="0" indent="0">
              <a:lnSpc>
                <a:spcPts val="2545"/>
              </a:lnSpc>
              <a:buNone/>
            </a:pPr>
            <a:r>
              <a:rPr lang="en-US" sz="2040" b="1" dirty="0">
                <a:solidFill>
                  <a:srgbClr val="396AF1"/>
                </a:solidFill>
                <a:latin typeface="Barlow" pitchFamily="34" charset="0"/>
                <a:ea typeface="Barlow" pitchFamily="34" charset="-122"/>
                <a:cs typeface="Barlow" pitchFamily="34" charset="-120"/>
              </a:rPr>
              <a:t>载通 (0062.HK)</a:t>
            </a:r>
            <a:endParaRPr lang="en-US" sz="2040" dirty="0"/>
          </a:p>
        </p:txBody>
      </p:sp>
      <p:sp>
        <p:nvSpPr>
          <p:cNvPr id="10" name="Text 7"/>
          <p:cNvSpPr/>
          <p:nvPr/>
        </p:nvSpPr>
        <p:spPr>
          <a:xfrm>
            <a:off x="9845754" y="4206716"/>
            <a:ext cx="4021931" cy="1324928"/>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 diversified transportation conglomerate with operations in logistics, freight, and passenger services.</a:t>
            </a:r>
            <a:endParaRPr lang="en-US" sz="16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1973223"/>
            <a:ext cx="7859316"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Data Collection and Preprocessing</a:t>
            </a:r>
            <a:endParaRPr lang="en-US" sz="4075" dirty="0"/>
          </a:p>
        </p:txBody>
      </p:sp>
      <p:sp>
        <p:nvSpPr>
          <p:cNvPr id="5" name="Shape 2"/>
          <p:cNvSpPr/>
          <p:nvPr/>
        </p:nvSpPr>
        <p:spPr>
          <a:xfrm>
            <a:off x="7268647" y="3034427"/>
            <a:ext cx="93107" cy="3221950"/>
          </a:xfrm>
          <a:prstGeom prst="roundRect">
            <a:avLst>
              <a:gd name="adj" fmla="val 133433"/>
            </a:avLst>
          </a:prstGeom>
          <a:solidFill>
            <a:srgbClr val="EEEFF5"/>
          </a:solidFill>
        </p:spPr>
      </p:sp>
      <p:sp>
        <p:nvSpPr>
          <p:cNvPr id="6" name="Shape 3"/>
          <p:cNvSpPr/>
          <p:nvPr/>
        </p:nvSpPr>
        <p:spPr>
          <a:xfrm>
            <a:off x="6357699" y="3382447"/>
            <a:ext cx="724614" cy="93107"/>
          </a:xfrm>
          <a:prstGeom prst="roundRect">
            <a:avLst>
              <a:gd name="adj" fmla="val 133433"/>
            </a:avLst>
          </a:prstGeom>
          <a:solidFill>
            <a:srgbClr val="EEEFF5"/>
          </a:solidFill>
        </p:spPr>
      </p:sp>
      <p:sp>
        <p:nvSpPr>
          <p:cNvPr id="7" name="Shape 4"/>
          <p:cNvSpPr/>
          <p:nvPr/>
        </p:nvSpPr>
        <p:spPr>
          <a:xfrm>
            <a:off x="7082314" y="3196233"/>
            <a:ext cx="465773" cy="465773"/>
          </a:xfrm>
          <a:prstGeom prst="roundRect">
            <a:avLst>
              <a:gd name="adj" fmla="val 26673"/>
            </a:avLst>
          </a:prstGeom>
          <a:solidFill>
            <a:srgbClr val="EEEFF5"/>
          </a:solidFill>
        </p:spPr>
      </p:sp>
      <p:sp>
        <p:nvSpPr>
          <p:cNvPr id="8" name="Text 5"/>
          <p:cNvSpPr/>
          <p:nvPr/>
        </p:nvSpPr>
        <p:spPr>
          <a:xfrm>
            <a:off x="7260193" y="3234928"/>
            <a:ext cx="110014" cy="388263"/>
          </a:xfrm>
          <a:prstGeom prst="rect">
            <a:avLst/>
          </a:prstGeom>
          <a:noFill/>
        </p:spPr>
        <p:txBody>
          <a:bodyPr wrap="none" rtlCol="0" anchor="t"/>
          <a:lstStyle/>
          <a:p>
            <a:pPr marL="0" indent="0" algn="ctr">
              <a:lnSpc>
                <a:spcPts val="3055"/>
              </a:lnSpc>
              <a:buNone/>
            </a:pPr>
            <a:r>
              <a:rPr lang="en-US" sz="2445" b="1" dirty="0">
                <a:solidFill>
                  <a:srgbClr val="396AF1"/>
                </a:solidFill>
                <a:latin typeface="Barlow" pitchFamily="34" charset="0"/>
                <a:ea typeface="Barlow" pitchFamily="34" charset="-122"/>
                <a:cs typeface="Barlow" pitchFamily="34" charset="-120"/>
              </a:rPr>
              <a:t>1</a:t>
            </a:r>
            <a:endParaRPr lang="en-US" sz="2445" dirty="0"/>
          </a:p>
        </p:txBody>
      </p:sp>
      <p:sp>
        <p:nvSpPr>
          <p:cNvPr id="9" name="Text 6"/>
          <p:cNvSpPr/>
          <p:nvPr/>
        </p:nvSpPr>
        <p:spPr>
          <a:xfrm>
            <a:off x="3588306" y="3241477"/>
            <a:ext cx="2588181" cy="323493"/>
          </a:xfrm>
          <a:prstGeom prst="rect">
            <a:avLst/>
          </a:prstGeom>
          <a:noFill/>
        </p:spPr>
        <p:txBody>
          <a:bodyPr wrap="none" rtlCol="0" anchor="t"/>
          <a:lstStyle/>
          <a:p>
            <a:pPr marL="0" indent="0" algn="r">
              <a:lnSpc>
                <a:spcPts val="2545"/>
              </a:lnSpc>
              <a:buNone/>
            </a:pPr>
            <a:r>
              <a:rPr lang="en-US" sz="2040" b="1" dirty="0">
                <a:solidFill>
                  <a:srgbClr val="396AF1"/>
                </a:solidFill>
                <a:latin typeface="Barlow" pitchFamily="34" charset="0"/>
                <a:ea typeface="Barlow" pitchFamily="34" charset="-122"/>
                <a:cs typeface="Barlow" pitchFamily="34" charset="-120"/>
              </a:rPr>
              <a:t>Data Sources</a:t>
            </a:r>
            <a:endParaRPr lang="en-US" sz="2040" dirty="0"/>
          </a:p>
        </p:txBody>
      </p:sp>
      <p:sp>
        <p:nvSpPr>
          <p:cNvPr id="10" name="Text 7"/>
          <p:cNvSpPr/>
          <p:nvPr/>
        </p:nvSpPr>
        <p:spPr>
          <a:xfrm>
            <a:off x="776526" y="3689152"/>
            <a:ext cx="5399961" cy="331232"/>
          </a:xfrm>
          <a:prstGeom prst="rect">
            <a:avLst/>
          </a:prstGeom>
          <a:noFill/>
        </p:spPr>
        <p:txBody>
          <a:bodyPr wrap="none" rtlCol="0" anchor="t"/>
          <a:lstStyle/>
          <a:p>
            <a:pPr marL="0" indent="0" algn="r">
              <a:lnSpc>
                <a:spcPts val="2610"/>
              </a:lnSpc>
              <a:buNone/>
            </a:pPr>
            <a:r>
              <a:rPr lang="en-US" sz="1630" dirty="0">
                <a:solidFill>
                  <a:srgbClr val="272525"/>
                </a:solidFill>
                <a:latin typeface="Montserrat" pitchFamily="34" charset="0"/>
                <a:ea typeface="Montserrat" pitchFamily="34" charset="-122"/>
                <a:cs typeface="Montserrat" pitchFamily="34" charset="-120"/>
              </a:rPr>
              <a:t>Gather historical stock price, Yahoo Finance.</a:t>
            </a:r>
            <a:endParaRPr lang="en-US" sz="1630" dirty="0"/>
          </a:p>
        </p:txBody>
      </p:sp>
      <p:sp>
        <p:nvSpPr>
          <p:cNvPr id="11" name="Shape 8"/>
          <p:cNvSpPr/>
          <p:nvPr/>
        </p:nvSpPr>
        <p:spPr>
          <a:xfrm>
            <a:off x="7548086" y="4417695"/>
            <a:ext cx="724614" cy="93107"/>
          </a:xfrm>
          <a:prstGeom prst="roundRect">
            <a:avLst>
              <a:gd name="adj" fmla="val 133433"/>
            </a:avLst>
          </a:prstGeom>
          <a:solidFill>
            <a:srgbClr val="EEEFF5"/>
          </a:solidFill>
        </p:spPr>
      </p:sp>
      <p:sp>
        <p:nvSpPr>
          <p:cNvPr id="12" name="Shape 9"/>
          <p:cNvSpPr/>
          <p:nvPr/>
        </p:nvSpPr>
        <p:spPr>
          <a:xfrm>
            <a:off x="7082314" y="4231481"/>
            <a:ext cx="465773" cy="465773"/>
          </a:xfrm>
          <a:prstGeom prst="roundRect">
            <a:avLst>
              <a:gd name="adj" fmla="val 26673"/>
            </a:avLst>
          </a:prstGeom>
          <a:solidFill>
            <a:srgbClr val="EEEFF5"/>
          </a:solidFill>
        </p:spPr>
      </p:sp>
      <p:sp>
        <p:nvSpPr>
          <p:cNvPr id="13" name="Text 10"/>
          <p:cNvSpPr/>
          <p:nvPr/>
        </p:nvSpPr>
        <p:spPr>
          <a:xfrm>
            <a:off x="7228165" y="4270177"/>
            <a:ext cx="173950" cy="388263"/>
          </a:xfrm>
          <a:prstGeom prst="rect">
            <a:avLst/>
          </a:prstGeom>
          <a:noFill/>
        </p:spPr>
        <p:txBody>
          <a:bodyPr wrap="none" rtlCol="0" anchor="t"/>
          <a:lstStyle/>
          <a:p>
            <a:pPr marL="0" indent="0" algn="ctr">
              <a:lnSpc>
                <a:spcPts val="3055"/>
              </a:lnSpc>
              <a:buNone/>
            </a:pPr>
            <a:r>
              <a:rPr lang="en-US" sz="2445" b="1" dirty="0">
                <a:solidFill>
                  <a:srgbClr val="396AF1"/>
                </a:solidFill>
                <a:latin typeface="Barlow" pitchFamily="34" charset="0"/>
                <a:ea typeface="Barlow" pitchFamily="34" charset="-122"/>
                <a:cs typeface="Barlow" pitchFamily="34" charset="-120"/>
              </a:rPr>
              <a:t>2</a:t>
            </a:r>
            <a:endParaRPr lang="en-US" sz="2445" dirty="0"/>
          </a:p>
        </p:txBody>
      </p:sp>
      <p:sp>
        <p:nvSpPr>
          <p:cNvPr id="14" name="Text 11"/>
          <p:cNvSpPr/>
          <p:nvPr/>
        </p:nvSpPr>
        <p:spPr>
          <a:xfrm>
            <a:off x="8453914" y="4276725"/>
            <a:ext cx="2588181" cy="323493"/>
          </a:xfrm>
          <a:prstGeom prst="rect">
            <a:avLst/>
          </a:prstGeom>
          <a:noFill/>
        </p:spPr>
        <p:txBody>
          <a:bodyPr wrap="none" rtlCol="0" anchor="t"/>
          <a:lstStyle/>
          <a:p>
            <a:pPr marL="0" indent="0" algn="l">
              <a:lnSpc>
                <a:spcPts val="2545"/>
              </a:lnSpc>
              <a:buNone/>
            </a:pPr>
            <a:r>
              <a:rPr lang="en-US" sz="2040" b="1" dirty="0">
                <a:solidFill>
                  <a:srgbClr val="396AF1"/>
                </a:solidFill>
                <a:latin typeface="Barlow" pitchFamily="34" charset="0"/>
                <a:ea typeface="Barlow" pitchFamily="34" charset="-122"/>
                <a:cs typeface="Barlow" pitchFamily="34" charset="-120"/>
              </a:rPr>
              <a:t>Data Preprocessing</a:t>
            </a:r>
            <a:endParaRPr lang="en-US" sz="2040" dirty="0"/>
          </a:p>
        </p:txBody>
      </p:sp>
      <p:sp>
        <p:nvSpPr>
          <p:cNvPr id="15" name="Text 12"/>
          <p:cNvSpPr/>
          <p:nvPr/>
        </p:nvSpPr>
        <p:spPr>
          <a:xfrm>
            <a:off x="8453914" y="4724400"/>
            <a:ext cx="5399961" cy="1324928"/>
          </a:xfrm>
          <a:prstGeom prst="rect">
            <a:avLst/>
          </a:prstGeom>
          <a:noFill/>
        </p:spPr>
        <p:txBody>
          <a:bodyPr wrap="square" rtlCol="0" anchor="t"/>
          <a:lstStyle/>
          <a:p>
            <a:pPr marL="0" indent="0" algn="l">
              <a:lnSpc>
                <a:spcPts val="2610"/>
              </a:lnSpc>
              <a:buNone/>
            </a:pPr>
            <a:r>
              <a:rPr lang="en-US" sz="1630" dirty="0">
                <a:solidFill>
                  <a:srgbClr val="272525"/>
                </a:solidFill>
                <a:latin typeface="Montserrat" pitchFamily="34" charset="0"/>
                <a:ea typeface="Montserrat" pitchFamily="34" charset="-122"/>
                <a:cs typeface="Montserrat" pitchFamily="34" charset="-120"/>
              </a:rPr>
              <a:t>Preprocess the data by handling missing values, outliers, and ensuring data integrity. Convert the stock prices into log-returns to make them stationary and improve their statistical properties.</a:t>
            </a:r>
            <a:endParaRPr lang="en-US" sz="16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2122051"/>
            <a:ext cx="866144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Time Series Modeling and Forecasting</a:t>
            </a:r>
            <a:endParaRPr lang="en-US" sz="4075" dirty="0"/>
          </a:p>
        </p:txBody>
      </p:sp>
      <p:sp>
        <p:nvSpPr>
          <p:cNvPr id="5" name="Shape 2"/>
          <p:cNvSpPr/>
          <p:nvPr/>
        </p:nvSpPr>
        <p:spPr>
          <a:xfrm>
            <a:off x="776526" y="3183255"/>
            <a:ext cx="6435209" cy="1524238"/>
          </a:xfrm>
          <a:prstGeom prst="roundRect">
            <a:avLst>
              <a:gd name="adj" fmla="val 8151"/>
            </a:avLst>
          </a:prstGeom>
          <a:solidFill>
            <a:srgbClr val="EEEFF5"/>
          </a:solidFill>
        </p:spPr>
      </p:sp>
      <p:sp>
        <p:nvSpPr>
          <p:cNvPr id="6" name="Text 3"/>
          <p:cNvSpPr/>
          <p:nvPr/>
        </p:nvSpPr>
        <p:spPr>
          <a:xfrm>
            <a:off x="983575" y="3390305"/>
            <a:ext cx="2588181" cy="323493"/>
          </a:xfrm>
          <a:prstGeom prst="rect">
            <a:avLst/>
          </a:prstGeom>
          <a:noFill/>
        </p:spPr>
        <p:txBody>
          <a:bodyPr wrap="none" rtlCol="0" anchor="t"/>
          <a:lstStyle/>
          <a:p>
            <a:pPr marL="0" indent="0">
              <a:lnSpc>
                <a:spcPts val="2545"/>
              </a:lnSpc>
              <a:buNone/>
            </a:pPr>
            <a:r>
              <a:rPr lang="en-US" sz="2040" b="1" dirty="0">
                <a:solidFill>
                  <a:srgbClr val="396AF1"/>
                </a:solidFill>
                <a:latin typeface="Barlow" pitchFamily="34" charset="0"/>
                <a:ea typeface="Barlow" pitchFamily="34" charset="-122"/>
                <a:cs typeface="Barlow" pitchFamily="34" charset="-120"/>
              </a:rPr>
              <a:t>Univariate Analysis</a:t>
            </a:r>
            <a:endParaRPr lang="en-US" sz="2040" dirty="0"/>
          </a:p>
        </p:txBody>
      </p:sp>
      <p:sp>
        <p:nvSpPr>
          <p:cNvPr id="7" name="Text 4"/>
          <p:cNvSpPr/>
          <p:nvPr/>
        </p:nvSpPr>
        <p:spPr>
          <a:xfrm>
            <a:off x="983575" y="3837980"/>
            <a:ext cx="6021110"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Analyze the stock price and volume data using univariate time series models.</a:t>
            </a:r>
            <a:endParaRPr lang="en-US" sz="1630" dirty="0"/>
          </a:p>
        </p:txBody>
      </p:sp>
      <p:sp>
        <p:nvSpPr>
          <p:cNvPr id="8" name="Shape 5"/>
          <p:cNvSpPr/>
          <p:nvPr/>
        </p:nvSpPr>
        <p:spPr>
          <a:xfrm>
            <a:off x="7418784" y="3183255"/>
            <a:ext cx="6435209" cy="1524238"/>
          </a:xfrm>
          <a:prstGeom prst="roundRect">
            <a:avLst>
              <a:gd name="adj" fmla="val 8151"/>
            </a:avLst>
          </a:prstGeom>
          <a:solidFill>
            <a:srgbClr val="EEEFF5"/>
          </a:solidFill>
        </p:spPr>
      </p:sp>
      <p:sp>
        <p:nvSpPr>
          <p:cNvPr id="9" name="Text 6"/>
          <p:cNvSpPr/>
          <p:nvPr/>
        </p:nvSpPr>
        <p:spPr>
          <a:xfrm>
            <a:off x="7625834" y="3390305"/>
            <a:ext cx="2588181" cy="323493"/>
          </a:xfrm>
          <a:prstGeom prst="rect">
            <a:avLst/>
          </a:prstGeom>
          <a:noFill/>
        </p:spPr>
        <p:txBody>
          <a:bodyPr wrap="none" rtlCol="0" anchor="t"/>
          <a:lstStyle/>
          <a:p>
            <a:pPr marL="0" indent="0">
              <a:lnSpc>
                <a:spcPts val="2545"/>
              </a:lnSpc>
              <a:buNone/>
            </a:pPr>
            <a:r>
              <a:rPr lang="en-US" sz="2040" b="1" dirty="0">
                <a:solidFill>
                  <a:srgbClr val="396AF1"/>
                </a:solidFill>
                <a:latin typeface="Barlow" pitchFamily="34" charset="0"/>
                <a:ea typeface="Barlow" pitchFamily="34" charset="-122"/>
                <a:cs typeface="Barlow" pitchFamily="34" charset="-120"/>
              </a:rPr>
              <a:t>Multivariate Analysis</a:t>
            </a:r>
            <a:endParaRPr lang="en-US" sz="2040" dirty="0"/>
          </a:p>
        </p:txBody>
      </p:sp>
      <p:sp>
        <p:nvSpPr>
          <p:cNvPr id="10" name="Text 7"/>
          <p:cNvSpPr/>
          <p:nvPr/>
        </p:nvSpPr>
        <p:spPr>
          <a:xfrm>
            <a:off x="7625834" y="3837980"/>
            <a:ext cx="6021110"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Incorporate macroeconomic and industry-specific factors to enhance the predictive power of the models.</a:t>
            </a:r>
            <a:endParaRPr lang="en-US" sz="1630" dirty="0"/>
          </a:p>
        </p:txBody>
      </p:sp>
      <p:sp>
        <p:nvSpPr>
          <p:cNvPr id="11" name="Shape 8"/>
          <p:cNvSpPr/>
          <p:nvPr/>
        </p:nvSpPr>
        <p:spPr>
          <a:xfrm>
            <a:off x="776526" y="4914543"/>
            <a:ext cx="13077349" cy="1193006"/>
          </a:xfrm>
          <a:prstGeom prst="roundRect">
            <a:avLst>
              <a:gd name="adj" fmla="val 10414"/>
            </a:avLst>
          </a:prstGeom>
          <a:solidFill>
            <a:srgbClr val="EEEFF5"/>
          </a:solidFill>
        </p:spPr>
      </p:sp>
      <p:sp>
        <p:nvSpPr>
          <p:cNvPr id="12" name="Text 9"/>
          <p:cNvSpPr/>
          <p:nvPr/>
        </p:nvSpPr>
        <p:spPr>
          <a:xfrm>
            <a:off x="983575" y="5121593"/>
            <a:ext cx="2588181" cy="323493"/>
          </a:xfrm>
          <a:prstGeom prst="rect">
            <a:avLst/>
          </a:prstGeom>
          <a:noFill/>
        </p:spPr>
        <p:txBody>
          <a:bodyPr wrap="none" rtlCol="0" anchor="t"/>
          <a:lstStyle/>
          <a:p>
            <a:pPr marL="0" indent="0">
              <a:lnSpc>
                <a:spcPts val="2545"/>
              </a:lnSpc>
              <a:buNone/>
            </a:pPr>
            <a:r>
              <a:rPr lang="en-US" sz="2040" b="1" dirty="0">
                <a:solidFill>
                  <a:srgbClr val="396AF1"/>
                </a:solidFill>
                <a:latin typeface="Barlow" pitchFamily="34" charset="0"/>
                <a:ea typeface="Barlow" pitchFamily="34" charset="-122"/>
                <a:cs typeface="Barlow" pitchFamily="34" charset="-120"/>
              </a:rPr>
              <a:t>Model Evaluation</a:t>
            </a:r>
            <a:endParaRPr lang="en-US" sz="2040" dirty="0"/>
          </a:p>
        </p:txBody>
      </p:sp>
      <p:sp>
        <p:nvSpPr>
          <p:cNvPr id="13" name="Text 10"/>
          <p:cNvSpPr/>
          <p:nvPr/>
        </p:nvSpPr>
        <p:spPr>
          <a:xfrm>
            <a:off x="983575" y="5569268"/>
            <a:ext cx="12663249"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Assess the accuracy and reliability of the forecasts using appropriate performance metrics.</a:t>
            </a:r>
            <a:endParaRPr lang="en-US" sz="16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4" name="Image 1" descr="preencoded.png"/>
          <p:cNvPicPr>
            <a:picLocks noChangeAspect="1"/>
          </p:cNvPicPr>
          <p:nvPr/>
        </p:nvPicPr>
        <p:blipFill>
          <a:blip r:embed="rId2"/>
          <a:stretch>
            <a:fillRect/>
          </a:stretch>
        </p:blipFill>
        <p:spPr>
          <a:xfrm>
            <a:off x="-7620" y="207050"/>
            <a:ext cx="5486400" cy="7815501"/>
          </a:xfrm>
          <a:prstGeom prst="rect">
            <a:avLst/>
          </a:prstGeom>
        </p:spPr>
      </p:pic>
      <p:sp>
        <p:nvSpPr>
          <p:cNvPr id="5" name="Text 1"/>
          <p:cNvSpPr/>
          <p:nvPr/>
        </p:nvSpPr>
        <p:spPr>
          <a:xfrm>
            <a:off x="6262807" y="2807851"/>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Univariate Analysis</a:t>
            </a:r>
            <a:endParaRPr lang="en-US" sz="4075" dirty="0"/>
          </a:p>
        </p:txBody>
      </p:sp>
      <p:sp>
        <p:nvSpPr>
          <p:cNvPr id="6" name="Text 2"/>
          <p:cNvSpPr/>
          <p:nvPr/>
        </p:nvSpPr>
        <p:spPr>
          <a:xfrm>
            <a:off x="6262807" y="3765471"/>
            <a:ext cx="7591187" cy="1656159"/>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Explore the unique characteristics of each individual stock (冠忠, MTR, and 载通) through univariate time series analysis. Analyze historical price trends, identify key patterns, and forecast future movements to make informed investment decisions. Dive into the intricacies of each stock's time series data.</a:t>
            </a:r>
            <a:endParaRPr lang="en-US" sz="16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1501735"/>
            <a:ext cx="8415695"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Stationary Test and White Noise Test</a:t>
            </a:r>
            <a:endParaRPr lang="en-US" sz="4075" dirty="0"/>
          </a:p>
        </p:txBody>
      </p:sp>
      <p:sp>
        <p:nvSpPr>
          <p:cNvPr id="5" name="Text 2"/>
          <p:cNvSpPr/>
          <p:nvPr/>
        </p:nvSpPr>
        <p:spPr>
          <a:xfrm>
            <a:off x="776526" y="2459355"/>
            <a:ext cx="13077349" cy="993696"/>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In this section, we will perform stationary tests and white noise tests on the three transportation stocks: 冠忠, MTR, and 载通. These tests are crucial in determining the stationarity and randomness of the stock prices, which are important assumptions for time series analysis. Let's analyze the results:</a:t>
            </a:r>
            <a:endParaRPr lang="en-US" sz="1630" dirty="0"/>
          </a:p>
        </p:txBody>
      </p:sp>
      <p:sp>
        <p:nvSpPr>
          <p:cNvPr id="6" name="Text 3"/>
          <p:cNvSpPr/>
          <p:nvPr/>
        </p:nvSpPr>
        <p:spPr>
          <a:xfrm>
            <a:off x="983813" y="3817739"/>
            <a:ext cx="116836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Stock</a:t>
            </a:r>
            <a:endParaRPr lang="en-US" sz="1630" dirty="0"/>
          </a:p>
        </p:txBody>
      </p:sp>
      <p:sp>
        <p:nvSpPr>
          <p:cNvPr id="7" name="Text 4"/>
          <p:cNvSpPr/>
          <p:nvPr/>
        </p:nvSpPr>
        <p:spPr>
          <a:xfrm>
            <a:off x="2573893" y="3817739"/>
            <a:ext cx="2878931"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PP Test P-Value</a:t>
            </a:r>
            <a:endParaRPr lang="en-US" sz="1630" dirty="0"/>
          </a:p>
        </p:txBody>
      </p:sp>
      <p:sp>
        <p:nvSpPr>
          <p:cNvPr id="8" name="Text 5"/>
          <p:cNvSpPr/>
          <p:nvPr/>
        </p:nvSpPr>
        <p:spPr>
          <a:xfrm>
            <a:off x="5874544" y="3817739"/>
            <a:ext cx="2338864"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Conclusion</a:t>
            </a:r>
            <a:endParaRPr lang="en-US" sz="1630" dirty="0"/>
          </a:p>
        </p:txBody>
      </p:sp>
      <p:sp>
        <p:nvSpPr>
          <p:cNvPr id="9" name="Text 6"/>
          <p:cNvSpPr/>
          <p:nvPr/>
        </p:nvSpPr>
        <p:spPr>
          <a:xfrm>
            <a:off x="8635127" y="3817739"/>
            <a:ext cx="2380655"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Ljung-Box Test</a:t>
            </a:r>
            <a:endParaRPr lang="en-US" sz="1630" dirty="0"/>
          </a:p>
        </p:txBody>
      </p:sp>
      <p:sp>
        <p:nvSpPr>
          <p:cNvPr id="10" name="Text 7"/>
          <p:cNvSpPr/>
          <p:nvPr/>
        </p:nvSpPr>
        <p:spPr>
          <a:xfrm>
            <a:off x="11437501" y="3817739"/>
            <a:ext cx="2209324"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Conclusion</a:t>
            </a:r>
            <a:endParaRPr lang="en-US" sz="1630" dirty="0"/>
          </a:p>
        </p:txBody>
      </p:sp>
      <p:sp>
        <p:nvSpPr>
          <p:cNvPr id="11" name="Shape 8"/>
          <p:cNvSpPr/>
          <p:nvPr/>
        </p:nvSpPr>
        <p:spPr>
          <a:xfrm>
            <a:off x="776526" y="4280773"/>
            <a:ext cx="13077349" cy="594836"/>
          </a:xfrm>
          <a:prstGeom prst="rect">
            <a:avLst/>
          </a:prstGeom>
          <a:solidFill>
            <a:srgbClr val="4B54FF">
              <a:alpha val="5000"/>
            </a:srgbClr>
          </a:solidFill>
        </p:spPr>
      </p:sp>
      <p:sp>
        <p:nvSpPr>
          <p:cNvPr id="12" name="Text 9"/>
          <p:cNvSpPr/>
          <p:nvPr/>
        </p:nvSpPr>
        <p:spPr>
          <a:xfrm>
            <a:off x="983813" y="4412575"/>
            <a:ext cx="116836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冠忠</a:t>
            </a:r>
            <a:endParaRPr lang="en-US" sz="1630" dirty="0"/>
          </a:p>
        </p:txBody>
      </p:sp>
      <p:sp>
        <p:nvSpPr>
          <p:cNvPr id="13" name="Text 10"/>
          <p:cNvSpPr/>
          <p:nvPr/>
        </p:nvSpPr>
        <p:spPr>
          <a:xfrm>
            <a:off x="2573893" y="4412575"/>
            <a:ext cx="2878931"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&lt;0.01</a:t>
            </a:r>
            <a:endParaRPr lang="en-US" sz="1630" dirty="0"/>
          </a:p>
        </p:txBody>
      </p:sp>
      <p:sp>
        <p:nvSpPr>
          <p:cNvPr id="14" name="Text 11"/>
          <p:cNvSpPr/>
          <p:nvPr/>
        </p:nvSpPr>
        <p:spPr>
          <a:xfrm>
            <a:off x="5874544" y="4412575"/>
            <a:ext cx="2338864"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Stationary</a:t>
            </a:r>
            <a:endParaRPr lang="en-US" sz="1630" dirty="0"/>
          </a:p>
        </p:txBody>
      </p:sp>
      <p:sp>
        <p:nvSpPr>
          <p:cNvPr id="15" name="Text 12"/>
          <p:cNvSpPr/>
          <p:nvPr/>
        </p:nvSpPr>
        <p:spPr>
          <a:xfrm>
            <a:off x="8635127" y="4412575"/>
            <a:ext cx="2380655"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&lt;0.05</a:t>
            </a:r>
            <a:endParaRPr lang="en-US" sz="1630" dirty="0"/>
          </a:p>
        </p:txBody>
      </p:sp>
      <p:sp>
        <p:nvSpPr>
          <p:cNvPr id="16" name="Text 13"/>
          <p:cNvSpPr/>
          <p:nvPr/>
        </p:nvSpPr>
        <p:spPr>
          <a:xfrm>
            <a:off x="11437501" y="4412575"/>
            <a:ext cx="2209324" cy="264914"/>
          </a:xfrm>
          <a:prstGeom prst="rect">
            <a:avLst/>
          </a:prstGeom>
          <a:noFill/>
        </p:spPr>
        <p:txBody>
          <a:bodyPr wrap="none" rtlCol="0" anchor="t"/>
          <a:lstStyle/>
          <a:p>
            <a:pPr marL="0" indent="0">
              <a:lnSpc>
                <a:spcPts val="2085"/>
              </a:lnSpc>
              <a:buNone/>
            </a:pPr>
            <a:r>
              <a:rPr lang="en-US" sz="1305" dirty="0">
                <a:solidFill>
                  <a:srgbClr val="272525"/>
                </a:solidFill>
                <a:latin typeface="Montserrat" pitchFamily="34" charset="0"/>
                <a:ea typeface="Montserrat" pitchFamily="34" charset="-122"/>
                <a:cs typeface="Montserrat" pitchFamily="34" charset="-120"/>
              </a:rPr>
              <a:t>Not White Noise</a:t>
            </a:r>
            <a:endParaRPr lang="en-US" sz="1305" dirty="0"/>
          </a:p>
        </p:txBody>
      </p:sp>
      <p:sp>
        <p:nvSpPr>
          <p:cNvPr id="17" name="Text 14"/>
          <p:cNvSpPr/>
          <p:nvPr/>
        </p:nvSpPr>
        <p:spPr>
          <a:xfrm>
            <a:off x="983813" y="5007412"/>
            <a:ext cx="116836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MTR</a:t>
            </a:r>
            <a:endParaRPr lang="en-US" sz="1630" dirty="0"/>
          </a:p>
        </p:txBody>
      </p:sp>
      <p:sp>
        <p:nvSpPr>
          <p:cNvPr id="18" name="Text 15"/>
          <p:cNvSpPr/>
          <p:nvPr/>
        </p:nvSpPr>
        <p:spPr>
          <a:xfrm>
            <a:off x="2573893" y="5007412"/>
            <a:ext cx="2878931"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&lt;0.01 (After One Differnece)</a:t>
            </a:r>
            <a:endParaRPr lang="en-US" sz="1630" dirty="0"/>
          </a:p>
        </p:txBody>
      </p:sp>
      <p:sp>
        <p:nvSpPr>
          <p:cNvPr id="19" name="Text 16"/>
          <p:cNvSpPr/>
          <p:nvPr/>
        </p:nvSpPr>
        <p:spPr>
          <a:xfrm>
            <a:off x="5874544" y="5007412"/>
            <a:ext cx="2338864"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Stationary After One Difference</a:t>
            </a:r>
            <a:endParaRPr lang="en-US" sz="1630" dirty="0"/>
          </a:p>
        </p:txBody>
      </p:sp>
      <p:sp>
        <p:nvSpPr>
          <p:cNvPr id="20" name="Text 17"/>
          <p:cNvSpPr/>
          <p:nvPr/>
        </p:nvSpPr>
        <p:spPr>
          <a:xfrm>
            <a:off x="8635127" y="5007412"/>
            <a:ext cx="2380655"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&lt;0.05</a:t>
            </a:r>
            <a:endParaRPr lang="en-US" sz="1630" dirty="0"/>
          </a:p>
        </p:txBody>
      </p:sp>
      <p:sp>
        <p:nvSpPr>
          <p:cNvPr id="21" name="Text 18"/>
          <p:cNvSpPr/>
          <p:nvPr/>
        </p:nvSpPr>
        <p:spPr>
          <a:xfrm>
            <a:off x="11437501" y="5007412"/>
            <a:ext cx="2209324" cy="264914"/>
          </a:xfrm>
          <a:prstGeom prst="rect">
            <a:avLst/>
          </a:prstGeom>
          <a:noFill/>
        </p:spPr>
        <p:txBody>
          <a:bodyPr wrap="none" rtlCol="0" anchor="t"/>
          <a:lstStyle/>
          <a:p>
            <a:pPr marL="0" indent="0">
              <a:lnSpc>
                <a:spcPts val="2085"/>
              </a:lnSpc>
              <a:buNone/>
            </a:pPr>
            <a:r>
              <a:rPr lang="en-US" sz="1305" dirty="0">
                <a:solidFill>
                  <a:srgbClr val="272525"/>
                </a:solidFill>
                <a:latin typeface="Montserrat" pitchFamily="34" charset="0"/>
                <a:ea typeface="Montserrat" pitchFamily="34" charset="-122"/>
                <a:cs typeface="Montserrat" pitchFamily="34" charset="-120"/>
              </a:rPr>
              <a:t>Not White Noise</a:t>
            </a:r>
            <a:endParaRPr lang="en-US" sz="1305" dirty="0"/>
          </a:p>
        </p:txBody>
      </p:sp>
      <p:sp>
        <p:nvSpPr>
          <p:cNvPr id="22" name="Shape 19"/>
          <p:cNvSpPr/>
          <p:nvPr/>
        </p:nvSpPr>
        <p:spPr>
          <a:xfrm>
            <a:off x="776526" y="5801678"/>
            <a:ext cx="13077349" cy="926068"/>
          </a:xfrm>
          <a:prstGeom prst="rect">
            <a:avLst/>
          </a:prstGeom>
          <a:solidFill>
            <a:srgbClr val="4B54FF">
              <a:alpha val="5000"/>
            </a:srgbClr>
          </a:solidFill>
        </p:spPr>
      </p:sp>
      <p:sp>
        <p:nvSpPr>
          <p:cNvPr id="23" name="Text 20"/>
          <p:cNvSpPr/>
          <p:nvPr/>
        </p:nvSpPr>
        <p:spPr>
          <a:xfrm>
            <a:off x="983813" y="5933480"/>
            <a:ext cx="1168360"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载通</a:t>
            </a:r>
            <a:endParaRPr lang="en-US" sz="1630" dirty="0"/>
          </a:p>
        </p:txBody>
      </p:sp>
      <p:sp>
        <p:nvSpPr>
          <p:cNvPr id="24" name="Text 21"/>
          <p:cNvSpPr/>
          <p:nvPr/>
        </p:nvSpPr>
        <p:spPr>
          <a:xfrm>
            <a:off x="2573893" y="5933480"/>
            <a:ext cx="2878931"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&lt;0.01 (After One Difference)</a:t>
            </a:r>
            <a:endParaRPr lang="en-US" sz="1630" dirty="0"/>
          </a:p>
        </p:txBody>
      </p:sp>
      <p:sp>
        <p:nvSpPr>
          <p:cNvPr id="25" name="Text 22"/>
          <p:cNvSpPr/>
          <p:nvPr/>
        </p:nvSpPr>
        <p:spPr>
          <a:xfrm>
            <a:off x="5874544" y="5933480"/>
            <a:ext cx="2338864"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Stationary After One Difference</a:t>
            </a:r>
            <a:endParaRPr lang="en-US" sz="1630" dirty="0"/>
          </a:p>
        </p:txBody>
      </p:sp>
      <p:sp>
        <p:nvSpPr>
          <p:cNvPr id="26" name="Text 23"/>
          <p:cNvSpPr/>
          <p:nvPr/>
        </p:nvSpPr>
        <p:spPr>
          <a:xfrm>
            <a:off x="8635127" y="5933480"/>
            <a:ext cx="2380655"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&lt;0.05</a:t>
            </a:r>
            <a:endParaRPr lang="en-US" sz="1630" dirty="0"/>
          </a:p>
        </p:txBody>
      </p:sp>
      <p:sp>
        <p:nvSpPr>
          <p:cNvPr id="27" name="Text 24"/>
          <p:cNvSpPr/>
          <p:nvPr/>
        </p:nvSpPr>
        <p:spPr>
          <a:xfrm>
            <a:off x="11437501" y="5933480"/>
            <a:ext cx="2209324" cy="264914"/>
          </a:xfrm>
          <a:prstGeom prst="rect">
            <a:avLst/>
          </a:prstGeom>
          <a:noFill/>
        </p:spPr>
        <p:txBody>
          <a:bodyPr wrap="none" rtlCol="0" anchor="t"/>
          <a:lstStyle/>
          <a:p>
            <a:pPr marL="0" indent="0">
              <a:lnSpc>
                <a:spcPts val="2085"/>
              </a:lnSpc>
              <a:buNone/>
            </a:pPr>
            <a:r>
              <a:rPr lang="en-US" sz="1305" dirty="0">
                <a:solidFill>
                  <a:srgbClr val="272525"/>
                </a:solidFill>
                <a:latin typeface="Montserrat" pitchFamily="34" charset="0"/>
                <a:ea typeface="Montserrat" pitchFamily="34" charset="-122"/>
                <a:cs typeface="Montserrat" pitchFamily="34" charset="-120"/>
              </a:rPr>
              <a:t>Not White Noise</a:t>
            </a:r>
            <a:endParaRPr lang="en-US" sz="130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1998583"/>
            <a:ext cx="5176480"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Arch Effect Test </a:t>
            </a:r>
            <a:endParaRPr lang="en-US" sz="4075" dirty="0"/>
          </a:p>
        </p:txBody>
      </p:sp>
      <p:sp>
        <p:nvSpPr>
          <p:cNvPr id="5" name="Text 2"/>
          <p:cNvSpPr/>
          <p:nvPr/>
        </p:nvSpPr>
        <p:spPr>
          <a:xfrm>
            <a:off x="776526" y="2956203"/>
            <a:ext cx="13077349" cy="662464"/>
          </a:xfrm>
          <a:prstGeom prst="rect">
            <a:avLst/>
          </a:prstGeom>
          <a:noFill/>
        </p:spPr>
        <p:txBody>
          <a:bodyPr wrap="squar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In this section, we will conduct an arch effect test on the three transportation stocks: 冠忠, MTR, and 载通. The arch effect test helps us understand the presence of conditional heteroscedasticity in the stock returns. The result is as follows</a:t>
            </a:r>
            <a:endParaRPr lang="en-US" sz="1630" dirty="0"/>
          </a:p>
        </p:txBody>
      </p:sp>
      <p:sp>
        <p:nvSpPr>
          <p:cNvPr id="6" name="Text 3"/>
          <p:cNvSpPr/>
          <p:nvPr/>
        </p:nvSpPr>
        <p:spPr>
          <a:xfrm>
            <a:off x="983694" y="3983355"/>
            <a:ext cx="4812982"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Stock</a:t>
            </a:r>
            <a:endParaRPr lang="en-US" sz="1630" dirty="0"/>
          </a:p>
        </p:txBody>
      </p:sp>
      <p:sp>
        <p:nvSpPr>
          <p:cNvPr id="7" name="Text 4"/>
          <p:cNvSpPr/>
          <p:nvPr/>
        </p:nvSpPr>
        <p:spPr>
          <a:xfrm>
            <a:off x="6218396" y="3983355"/>
            <a:ext cx="4809173"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P-value</a:t>
            </a:r>
            <a:endParaRPr lang="en-US" sz="1630" dirty="0"/>
          </a:p>
        </p:txBody>
      </p:sp>
      <p:sp>
        <p:nvSpPr>
          <p:cNvPr id="8" name="Text 5"/>
          <p:cNvSpPr/>
          <p:nvPr/>
        </p:nvSpPr>
        <p:spPr>
          <a:xfrm>
            <a:off x="11449288" y="3983355"/>
            <a:ext cx="2197537"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Conclusion</a:t>
            </a:r>
            <a:endParaRPr lang="en-US" sz="1630" dirty="0"/>
          </a:p>
        </p:txBody>
      </p:sp>
      <p:sp>
        <p:nvSpPr>
          <p:cNvPr id="9" name="Shape 6"/>
          <p:cNvSpPr/>
          <p:nvPr/>
        </p:nvSpPr>
        <p:spPr>
          <a:xfrm>
            <a:off x="776526" y="4446389"/>
            <a:ext cx="13077349" cy="594836"/>
          </a:xfrm>
          <a:prstGeom prst="rect">
            <a:avLst/>
          </a:prstGeom>
          <a:solidFill>
            <a:srgbClr val="4B54FF">
              <a:alpha val="5000"/>
            </a:srgbClr>
          </a:solidFill>
        </p:spPr>
      </p:sp>
      <p:sp>
        <p:nvSpPr>
          <p:cNvPr id="10" name="Text 7"/>
          <p:cNvSpPr/>
          <p:nvPr/>
        </p:nvSpPr>
        <p:spPr>
          <a:xfrm>
            <a:off x="983694" y="4578191"/>
            <a:ext cx="4812982"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冠忠</a:t>
            </a:r>
            <a:endParaRPr lang="en-US" sz="1630" dirty="0"/>
          </a:p>
        </p:txBody>
      </p:sp>
      <p:sp>
        <p:nvSpPr>
          <p:cNvPr id="11" name="Text 8"/>
          <p:cNvSpPr/>
          <p:nvPr/>
        </p:nvSpPr>
        <p:spPr>
          <a:xfrm>
            <a:off x="6218396" y="4578191"/>
            <a:ext cx="4809173"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&lt;0.05</a:t>
            </a:r>
            <a:endParaRPr lang="en-US" sz="1630" dirty="0"/>
          </a:p>
        </p:txBody>
      </p:sp>
      <p:sp>
        <p:nvSpPr>
          <p:cNvPr id="12" name="Text 9"/>
          <p:cNvSpPr/>
          <p:nvPr/>
        </p:nvSpPr>
        <p:spPr>
          <a:xfrm>
            <a:off x="11449288" y="4578191"/>
            <a:ext cx="2197537"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Arch Effect Exist</a:t>
            </a:r>
            <a:endParaRPr lang="en-US" sz="1630" dirty="0"/>
          </a:p>
        </p:txBody>
      </p:sp>
      <p:sp>
        <p:nvSpPr>
          <p:cNvPr id="13" name="Text 10"/>
          <p:cNvSpPr/>
          <p:nvPr/>
        </p:nvSpPr>
        <p:spPr>
          <a:xfrm>
            <a:off x="983694" y="5173028"/>
            <a:ext cx="4812982"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MTR (Using the Differenced Series)</a:t>
            </a:r>
            <a:endParaRPr lang="en-US" sz="1630" dirty="0"/>
          </a:p>
        </p:txBody>
      </p:sp>
      <p:sp>
        <p:nvSpPr>
          <p:cNvPr id="14" name="Text 11"/>
          <p:cNvSpPr/>
          <p:nvPr/>
        </p:nvSpPr>
        <p:spPr>
          <a:xfrm>
            <a:off x="6218396" y="5173028"/>
            <a:ext cx="4809173"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&lt;0.05</a:t>
            </a:r>
            <a:endParaRPr lang="en-US" sz="1630" dirty="0"/>
          </a:p>
        </p:txBody>
      </p:sp>
      <p:sp>
        <p:nvSpPr>
          <p:cNvPr id="15" name="Text 12"/>
          <p:cNvSpPr/>
          <p:nvPr/>
        </p:nvSpPr>
        <p:spPr>
          <a:xfrm>
            <a:off x="11449288" y="5173028"/>
            <a:ext cx="2197537"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Arch Effect Exist</a:t>
            </a:r>
            <a:endParaRPr lang="en-US" sz="1630" dirty="0"/>
          </a:p>
        </p:txBody>
      </p:sp>
      <p:sp>
        <p:nvSpPr>
          <p:cNvPr id="16" name="Shape 13"/>
          <p:cNvSpPr/>
          <p:nvPr/>
        </p:nvSpPr>
        <p:spPr>
          <a:xfrm>
            <a:off x="776526" y="5636062"/>
            <a:ext cx="13077349" cy="594836"/>
          </a:xfrm>
          <a:prstGeom prst="rect">
            <a:avLst/>
          </a:prstGeom>
          <a:solidFill>
            <a:srgbClr val="4B54FF">
              <a:alpha val="5000"/>
            </a:srgbClr>
          </a:solidFill>
        </p:spPr>
      </p:sp>
      <p:sp>
        <p:nvSpPr>
          <p:cNvPr id="17" name="Text 14"/>
          <p:cNvSpPr/>
          <p:nvPr/>
        </p:nvSpPr>
        <p:spPr>
          <a:xfrm>
            <a:off x="983694" y="5767864"/>
            <a:ext cx="4812982"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载通 (Using the Differenced Series)</a:t>
            </a:r>
            <a:endParaRPr lang="en-US" sz="1630" dirty="0"/>
          </a:p>
        </p:txBody>
      </p:sp>
      <p:sp>
        <p:nvSpPr>
          <p:cNvPr id="18" name="Text 15"/>
          <p:cNvSpPr/>
          <p:nvPr/>
        </p:nvSpPr>
        <p:spPr>
          <a:xfrm>
            <a:off x="6218396" y="5767864"/>
            <a:ext cx="4809173"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&lt;0.05</a:t>
            </a:r>
            <a:endParaRPr lang="en-US" sz="1630" dirty="0"/>
          </a:p>
        </p:txBody>
      </p:sp>
      <p:sp>
        <p:nvSpPr>
          <p:cNvPr id="19" name="Text 16"/>
          <p:cNvSpPr/>
          <p:nvPr/>
        </p:nvSpPr>
        <p:spPr>
          <a:xfrm>
            <a:off x="11449288" y="5767864"/>
            <a:ext cx="2197537"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Arch Effect Exist</a:t>
            </a:r>
            <a:endParaRPr lang="en-US" sz="16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776526" y="1698427"/>
            <a:ext cx="5774531" cy="647105"/>
          </a:xfrm>
          <a:prstGeom prst="rect">
            <a:avLst/>
          </a:prstGeom>
          <a:noFill/>
        </p:spPr>
        <p:txBody>
          <a:bodyPr wrap="none" rtlCol="0" anchor="t"/>
          <a:lstStyle/>
          <a:p>
            <a:pPr marL="0" indent="0">
              <a:lnSpc>
                <a:spcPts val="5095"/>
              </a:lnSpc>
              <a:buNone/>
            </a:pPr>
            <a:r>
              <a:rPr lang="en-US" sz="4075" b="1" dirty="0">
                <a:solidFill>
                  <a:srgbClr val="396AF1"/>
                </a:solidFill>
                <a:latin typeface="Barlow" pitchFamily="34" charset="0"/>
                <a:ea typeface="Barlow" pitchFamily="34" charset="-122"/>
                <a:cs typeface="Barlow" pitchFamily="34" charset="-120"/>
              </a:rPr>
              <a:t>Order Selection of ARIMA</a:t>
            </a:r>
            <a:endParaRPr lang="en-US" sz="4075" dirty="0"/>
          </a:p>
        </p:txBody>
      </p:sp>
      <p:sp>
        <p:nvSpPr>
          <p:cNvPr id="5" name="Text 2"/>
          <p:cNvSpPr/>
          <p:nvPr/>
        </p:nvSpPr>
        <p:spPr>
          <a:xfrm>
            <a:off x="776526" y="2656046"/>
            <a:ext cx="13077349"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AIC (Akaike Information Criterion) standard is used to select the optimal model. </a:t>
            </a:r>
            <a:endParaRPr lang="en-US" sz="1630" dirty="0"/>
          </a:p>
        </p:txBody>
      </p:sp>
      <p:sp>
        <p:nvSpPr>
          <p:cNvPr id="6" name="Text 3"/>
          <p:cNvSpPr/>
          <p:nvPr/>
        </p:nvSpPr>
        <p:spPr>
          <a:xfrm>
            <a:off x="983813" y="3351967"/>
            <a:ext cx="4812982"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Stocks</a:t>
            </a:r>
            <a:endParaRPr lang="en-US" sz="1630" dirty="0"/>
          </a:p>
        </p:txBody>
      </p:sp>
      <p:sp>
        <p:nvSpPr>
          <p:cNvPr id="7" name="Text 4"/>
          <p:cNvSpPr/>
          <p:nvPr/>
        </p:nvSpPr>
        <p:spPr>
          <a:xfrm>
            <a:off x="6218515" y="3351967"/>
            <a:ext cx="3654385"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Model Selection</a:t>
            </a:r>
            <a:endParaRPr lang="en-US" sz="1630" dirty="0"/>
          </a:p>
        </p:txBody>
      </p:sp>
      <p:sp>
        <p:nvSpPr>
          <p:cNvPr id="8" name="Text 5"/>
          <p:cNvSpPr/>
          <p:nvPr/>
        </p:nvSpPr>
        <p:spPr>
          <a:xfrm>
            <a:off x="10294620" y="3351967"/>
            <a:ext cx="3352205"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AIC</a:t>
            </a:r>
            <a:endParaRPr lang="en-US" sz="1630" dirty="0"/>
          </a:p>
        </p:txBody>
      </p:sp>
      <p:sp>
        <p:nvSpPr>
          <p:cNvPr id="9" name="Shape 6"/>
          <p:cNvSpPr/>
          <p:nvPr/>
        </p:nvSpPr>
        <p:spPr>
          <a:xfrm>
            <a:off x="776526" y="3815001"/>
            <a:ext cx="13077349" cy="905351"/>
          </a:xfrm>
          <a:prstGeom prst="rect">
            <a:avLst/>
          </a:prstGeom>
          <a:solidFill>
            <a:srgbClr val="4B54FF">
              <a:alpha val="5000"/>
            </a:srgbClr>
          </a:solidFill>
        </p:spPr>
      </p:sp>
      <p:sp>
        <p:nvSpPr>
          <p:cNvPr id="10" name="Text 7"/>
          <p:cNvSpPr/>
          <p:nvPr/>
        </p:nvSpPr>
        <p:spPr>
          <a:xfrm>
            <a:off x="983813" y="3946803"/>
            <a:ext cx="4812982"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冠忠</a:t>
            </a:r>
            <a:endParaRPr lang="en-US" sz="1630" dirty="0"/>
          </a:p>
        </p:txBody>
      </p:sp>
      <p:sp>
        <p:nvSpPr>
          <p:cNvPr id="11" name="Shape 8"/>
          <p:cNvSpPr/>
          <p:nvPr/>
        </p:nvSpPr>
        <p:spPr>
          <a:xfrm>
            <a:off x="6218515" y="3946803"/>
            <a:ext cx="3654385" cy="641747"/>
          </a:xfrm>
          <a:prstGeom prst="roundRect">
            <a:avLst>
              <a:gd name="adj" fmla="val 38718"/>
            </a:avLst>
          </a:prstGeom>
          <a:solidFill>
            <a:srgbClr val="E5E7FF"/>
          </a:solidFill>
        </p:spPr>
      </p:sp>
      <p:sp>
        <p:nvSpPr>
          <p:cNvPr id="12" name="Shape 9"/>
          <p:cNvSpPr/>
          <p:nvPr/>
        </p:nvSpPr>
        <p:spPr>
          <a:xfrm>
            <a:off x="6208276" y="3946803"/>
            <a:ext cx="3674864" cy="641747"/>
          </a:xfrm>
          <a:prstGeom prst="roundRect">
            <a:avLst>
              <a:gd name="adj" fmla="val 4840"/>
            </a:avLst>
          </a:prstGeom>
          <a:solidFill>
            <a:srgbClr val="E5E7FF"/>
          </a:solidFill>
        </p:spPr>
      </p:sp>
      <p:sp>
        <p:nvSpPr>
          <p:cNvPr id="13" name="Text 10"/>
          <p:cNvSpPr/>
          <p:nvPr/>
        </p:nvSpPr>
        <p:spPr>
          <a:xfrm>
            <a:off x="6415326" y="4102060"/>
            <a:ext cx="3260765"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(0,0,1)</a:t>
            </a:r>
            <a:endParaRPr lang="en-US" sz="1630" dirty="0"/>
          </a:p>
        </p:txBody>
      </p:sp>
      <p:sp>
        <p:nvSpPr>
          <p:cNvPr id="14" name="Shape 11"/>
          <p:cNvSpPr/>
          <p:nvPr/>
        </p:nvSpPr>
        <p:spPr>
          <a:xfrm>
            <a:off x="10294620" y="3946803"/>
            <a:ext cx="3352205" cy="641747"/>
          </a:xfrm>
          <a:prstGeom prst="roundRect">
            <a:avLst>
              <a:gd name="adj" fmla="val 38718"/>
            </a:avLst>
          </a:prstGeom>
          <a:solidFill>
            <a:srgbClr val="E5E7FF"/>
          </a:solidFill>
        </p:spPr>
      </p:sp>
      <p:sp>
        <p:nvSpPr>
          <p:cNvPr id="15" name="Shape 12"/>
          <p:cNvSpPr/>
          <p:nvPr/>
        </p:nvSpPr>
        <p:spPr>
          <a:xfrm>
            <a:off x="10284381" y="3946803"/>
            <a:ext cx="3372683" cy="641747"/>
          </a:xfrm>
          <a:prstGeom prst="roundRect">
            <a:avLst>
              <a:gd name="adj" fmla="val 4840"/>
            </a:avLst>
          </a:prstGeom>
          <a:solidFill>
            <a:srgbClr val="E5E7FF"/>
          </a:solidFill>
        </p:spPr>
      </p:sp>
      <p:sp>
        <p:nvSpPr>
          <p:cNvPr id="16" name="Text 13"/>
          <p:cNvSpPr/>
          <p:nvPr/>
        </p:nvSpPr>
        <p:spPr>
          <a:xfrm>
            <a:off x="10491430" y="4102060"/>
            <a:ext cx="2958584"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-3507.466</a:t>
            </a:r>
            <a:endParaRPr lang="en-US" sz="1630" dirty="0"/>
          </a:p>
        </p:txBody>
      </p:sp>
      <p:sp>
        <p:nvSpPr>
          <p:cNvPr id="17" name="Text 14"/>
          <p:cNvSpPr/>
          <p:nvPr/>
        </p:nvSpPr>
        <p:spPr>
          <a:xfrm>
            <a:off x="983813" y="4852154"/>
            <a:ext cx="4812982"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MTR (Using the Differenced Series)</a:t>
            </a:r>
            <a:endParaRPr lang="en-US" sz="1630" dirty="0"/>
          </a:p>
        </p:txBody>
      </p:sp>
      <p:sp>
        <p:nvSpPr>
          <p:cNvPr id="18" name="Shape 15"/>
          <p:cNvSpPr/>
          <p:nvPr/>
        </p:nvSpPr>
        <p:spPr>
          <a:xfrm>
            <a:off x="6218515" y="4852154"/>
            <a:ext cx="3654385" cy="641747"/>
          </a:xfrm>
          <a:prstGeom prst="roundRect">
            <a:avLst>
              <a:gd name="adj" fmla="val 38718"/>
            </a:avLst>
          </a:prstGeom>
          <a:solidFill>
            <a:srgbClr val="E5E7FF"/>
          </a:solidFill>
        </p:spPr>
      </p:sp>
      <p:sp>
        <p:nvSpPr>
          <p:cNvPr id="19" name="Shape 16"/>
          <p:cNvSpPr/>
          <p:nvPr/>
        </p:nvSpPr>
        <p:spPr>
          <a:xfrm>
            <a:off x="6208276" y="4852154"/>
            <a:ext cx="3674864" cy="641747"/>
          </a:xfrm>
          <a:prstGeom prst="roundRect">
            <a:avLst>
              <a:gd name="adj" fmla="val 4840"/>
            </a:avLst>
          </a:prstGeom>
          <a:solidFill>
            <a:srgbClr val="E5E7FF"/>
          </a:solidFill>
        </p:spPr>
      </p:sp>
      <p:sp>
        <p:nvSpPr>
          <p:cNvPr id="20" name="Text 17"/>
          <p:cNvSpPr/>
          <p:nvPr/>
        </p:nvSpPr>
        <p:spPr>
          <a:xfrm>
            <a:off x="6415326" y="5007412"/>
            <a:ext cx="3260765"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(0,0,1)</a:t>
            </a:r>
            <a:endParaRPr lang="en-US" sz="1630" dirty="0"/>
          </a:p>
        </p:txBody>
      </p:sp>
      <p:sp>
        <p:nvSpPr>
          <p:cNvPr id="21" name="Shape 18"/>
          <p:cNvSpPr/>
          <p:nvPr/>
        </p:nvSpPr>
        <p:spPr>
          <a:xfrm>
            <a:off x="10294620" y="4852154"/>
            <a:ext cx="3352205" cy="641747"/>
          </a:xfrm>
          <a:prstGeom prst="roundRect">
            <a:avLst>
              <a:gd name="adj" fmla="val 38718"/>
            </a:avLst>
          </a:prstGeom>
          <a:solidFill>
            <a:srgbClr val="E5E7FF"/>
          </a:solidFill>
        </p:spPr>
      </p:sp>
      <p:sp>
        <p:nvSpPr>
          <p:cNvPr id="22" name="Shape 19"/>
          <p:cNvSpPr/>
          <p:nvPr/>
        </p:nvSpPr>
        <p:spPr>
          <a:xfrm>
            <a:off x="10284381" y="4852154"/>
            <a:ext cx="3372683" cy="641747"/>
          </a:xfrm>
          <a:prstGeom prst="roundRect">
            <a:avLst>
              <a:gd name="adj" fmla="val 4840"/>
            </a:avLst>
          </a:prstGeom>
          <a:solidFill>
            <a:srgbClr val="E5E7FF"/>
          </a:solidFill>
        </p:spPr>
      </p:sp>
      <p:sp>
        <p:nvSpPr>
          <p:cNvPr id="23" name="Text 20"/>
          <p:cNvSpPr/>
          <p:nvPr/>
        </p:nvSpPr>
        <p:spPr>
          <a:xfrm>
            <a:off x="10491430" y="5007412"/>
            <a:ext cx="2958584"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-13903.34</a:t>
            </a:r>
            <a:endParaRPr lang="en-US" sz="1630" dirty="0"/>
          </a:p>
        </p:txBody>
      </p:sp>
      <p:sp>
        <p:nvSpPr>
          <p:cNvPr id="24" name="Shape 21"/>
          <p:cNvSpPr/>
          <p:nvPr/>
        </p:nvSpPr>
        <p:spPr>
          <a:xfrm>
            <a:off x="776526" y="5625703"/>
            <a:ext cx="13077349" cy="905351"/>
          </a:xfrm>
          <a:prstGeom prst="rect">
            <a:avLst/>
          </a:prstGeom>
          <a:solidFill>
            <a:srgbClr val="4B54FF">
              <a:alpha val="5000"/>
            </a:srgbClr>
          </a:solidFill>
        </p:spPr>
      </p:sp>
      <p:sp>
        <p:nvSpPr>
          <p:cNvPr id="25" name="Text 22"/>
          <p:cNvSpPr/>
          <p:nvPr/>
        </p:nvSpPr>
        <p:spPr>
          <a:xfrm>
            <a:off x="983813" y="5757505"/>
            <a:ext cx="4812982" cy="331232"/>
          </a:xfrm>
          <a:prstGeom prst="rect">
            <a:avLst/>
          </a:prstGeom>
          <a:noFill/>
        </p:spPr>
        <p:txBody>
          <a:bodyPr wrap="none" rtlCol="0" anchor="t"/>
          <a:lstStyle/>
          <a:p>
            <a:pPr marL="0" indent="0">
              <a:lnSpc>
                <a:spcPts val="2610"/>
              </a:lnSpc>
              <a:buNone/>
            </a:pPr>
            <a:r>
              <a:rPr lang="en-US" sz="1630" dirty="0">
                <a:solidFill>
                  <a:srgbClr val="272525"/>
                </a:solidFill>
                <a:latin typeface="Montserrat" pitchFamily="34" charset="0"/>
                <a:ea typeface="Montserrat" pitchFamily="34" charset="-122"/>
                <a:cs typeface="Montserrat" pitchFamily="34" charset="-120"/>
              </a:rPr>
              <a:t>载通 (Using the Differenced Series)</a:t>
            </a:r>
            <a:endParaRPr lang="en-US" sz="1630" dirty="0"/>
          </a:p>
        </p:txBody>
      </p:sp>
      <p:sp>
        <p:nvSpPr>
          <p:cNvPr id="26" name="Shape 23"/>
          <p:cNvSpPr/>
          <p:nvPr/>
        </p:nvSpPr>
        <p:spPr>
          <a:xfrm>
            <a:off x="6218515" y="5757505"/>
            <a:ext cx="3654385" cy="641747"/>
          </a:xfrm>
          <a:prstGeom prst="roundRect">
            <a:avLst>
              <a:gd name="adj" fmla="val 38718"/>
            </a:avLst>
          </a:prstGeom>
          <a:solidFill>
            <a:srgbClr val="E5E7FF"/>
          </a:solidFill>
        </p:spPr>
      </p:sp>
      <p:sp>
        <p:nvSpPr>
          <p:cNvPr id="27" name="Shape 24"/>
          <p:cNvSpPr/>
          <p:nvPr/>
        </p:nvSpPr>
        <p:spPr>
          <a:xfrm>
            <a:off x="6208276" y="5757505"/>
            <a:ext cx="3674864" cy="641747"/>
          </a:xfrm>
          <a:prstGeom prst="roundRect">
            <a:avLst>
              <a:gd name="adj" fmla="val 4840"/>
            </a:avLst>
          </a:prstGeom>
          <a:solidFill>
            <a:srgbClr val="E5E7FF"/>
          </a:solidFill>
        </p:spPr>
      </p:sp>
      <p:sp>
        <p:nvSpPr>
          <p:cNvPr id="28" name="Text 25"/>
          <p:cNvSpPr/>
          <p:nvPr/>
        </p:nvSpPr>
        <p:spPr>
          <a:xfrm>
            <a:off x="6415326" y="5912763"/>
            <a:ext cx="3260765"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(0,0,1)</a:t>
            </a:r>
            <a:endParaRPr lang="en-US" sz="1630" dirty="0"/>
          </a:p>
        </p:txBody>
      </p:sp>
      <p:sp>
        <p:nvSpPr>
          <p:cNvPr id="29" name="Shape 26"/>
          <p:cNvSpPr/>
          <p:nvPr/>
        </p:nvSpPr>
        <p:spPr>
          <a:xfrm>
            <a:off x="10294620" y="5757505"/>
            <a:ext cx="3352205" cy="641747"/>
          </a:xfrm>
          <a:prstGeom prst="roundRect">
            <a:avLst>
              <a:gd name="adj" fmla="val 38718"/>
            </a:avLst>
          </a:prstGeom>
          <a:solidFill>
            <a:srgbClr val="E5E7FF"/>
          </a:solidFill>
        </p:spPr>
      </p:sp>
      <p:sp>
        <p:nvSpPr>
          <p:cNvPr id="30" name="Shape 27"/>
          <p:cNvSpPr/>
          <p:nvPr/>
        </p:nvSpPr>
        <p:spPr>
          <a:xfrm>
            <a:off x="10284381" y="5757505"/>
            <a:ext cx="3372683" cy="641747"/>
          </a:xfrm>
          <a:prstGeom prst="roundRect">
            <a:avLst>
              <a:gd name="adj" fmla="val 4840"/>
            </a:avLst>
          </a:prstGeom>
          <a:solidFill>
            <a:srgbClr val="E5E7FF"/>
          </a:solidFill>
        </p:spPr>
      </p:sp>
      <p:sp>
        <p:nvSpPr>
          <p:cNvPr id="31" name="Text 28"/>
          <p:cNvSpPr/>
          <p:nvPr/>
        </p:nvSpPr>
        <p:spPr>
          <a:xfrm>
            <a:off x="10491430" y="5912763"/>
            <a:ext cx="2958584" cy="331232"/>
          </a:xfrm>
          <a:prstGeom prst="rect">
            <a:avLst/>
          </a:prstGeom>
          <a:noFill/>
        </p:spPr>
        <p:txBody>
          <a:bodyPr wrap="none" rtlCol="0" anchor="t"/>
          <a:lstStyle/>
          <a:p>
            <a:pPr marL="0" indent="0">
              <a:lnSpc>
                <a:spcPts val="2610"/>
              </a:lnSpc>
              <a:buNone/>
            </a:pPr>
            <a:r>
              <a:rPr lang="en-US" sz="1630" dirty="0">
                <a:solidFill>
                  <a:srgbClr val="272525"/>
                </a:solidFill>
                <a:highlight>
                  <a:srgbClr val="E5E7FF"/>
                </a:highlight>
                <a:latin typeface="Consolas" panose="020B0609020204030204" pitchFamily="34" charset="0"/>
                <a:ea typeface="Consolas" panose="020B0609020204030204" pitchFamily="34" charset="-122"/>
                <a:cs typeface="Consolas" panose="020B0609020204030204" pitchFamily="34" charset="-120"/>
              </a:rPr>
              <a:t>-14794.99</a:t>
            </a:r>
            <a:endParaRPr lang="en-US" sz="1630" dirty="0"/>
          </a:p>
        </p:txBody>
      </p:sp>
    </p:spTree>
  </p:cSld>
  <p:clrMapOvr>
    <a:masterClrMapping/>
  </p:clrMapOvr>
</p:sld>
</file>

<file path=ppt/tags/tag1.xml><?xml version="1.0" encoding="utf-8"?>
<p:tagLst xmlns:p="http://schemas.openxmlformats.org/presentationml/2006/main">
  <p:tag name="KSO_WPP_MARK_KEY" val="66a486a2-d4db-43c7-8f33-2c8a5a88bcbc"/>
  <p:tag name="COMMONDATA" val="eyJoZGlkIjoiYTFkOWE5MDIyZDYyZWExNzA4NGVhMDI2YzRhZGUwOTc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8489</Words>
  <Application>WPS 演示</Application>
  <PresentationFormat>On-screen Show (16:9)</PresentationFormat>
  <Paragraphs>350</Paragraphs>
  <Slides>21</Slides>
  <Notes>21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21</vt:i4>
      </vt:variant>
    </vt:vector>
  </HeadingPairs>
  <TitlesOfParts>
    <vt:vector size="40" baseType="lpstr">
      <vt:lpstr>Arial</vt:lpstr>
      <vt:lpstr>宋体</vt:lpstr>
      <vt:lpstr>Wingdings</vt:lpstr>
      <vt:lpstr>Barlow</vt:lpstr>
      <vt:lpstr>Segoe Print</vt:lpstr>
      <vt:lpstr>Barlow</vt:lpstr>
      <vt:lpstr>Barlow</vt:lpstr>
      <vt:lpstr>Montserrat</vt:lpstr>
      <vt:lpstr>Montserrat</vt:lpstr>
      <vt:lpstr>Montserrat</vt:lpstr>
      <vt:lpstr>Consolas</vt:lpstr>
      <vt:lpstr>Consolas</vt:lpstr>
      <vt:lpstr>Consolas</vt:lpstr>
      <vt:lpstr>Calibri</vt:lpstr>
      <vt:lpstr>微软雅黑</vt:lpstr>
      <vt:lpstr>Arial Unicode MS</vt:lpstr>
      <vt:lpstr>等线</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Kobeˊs fan</cp:lastModifiedBy>
  <cp:revision>3</cp:revision>
  <dcterms:created xsi:type="dcterms:W3CDTF">2024-04-29T12:36:00Z</dcterms:created>
  <dcterms:modified xsi:type="dcterms:W3CDTF">2024-04-29T14:36:30Z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640E16EEF08F45D8B81DD8D65D8166B9</vt:lpwstr>
  </property>
  <property fmtid="{D5CDD505-2E9C-101B-9397-08002B2CF9AE}" pid="3" name="KSOProductBuildVer">
    <vt:lpwstr>2052-11.1.0.12165</vt:lpwstr>
  </property>
</Properties>
</file>